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338" r:id="rId2"/>
    <p:sldId id="350" r:id="rId3"/>
    <p:sldId id="349" r:id="rId4"/>
    <p:sldId id="348" r:id="rId5"/>
    <p:sldId id="345" r:id="rId6"/>
    <p:sldId id="344" r:id="rId7"/>
    <p:sldId id="353" r:id="rId8"/>
    <p:sldId id="326" r:id="rId9"/>
    <p:sldId id="328" r:id="rId10"/>
    <p:sldId id="327" r:id="rId11"/>
    <p:sldId id="346" r:id="rId12"/>
    <p:sldId id="351" r:id="rId13"/>
    <p:sldId id="337" r:id="rId14"/>
    <p:sldId id="339" r:id="rId15"/>
    <p:sldId id="28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89988" autoAdjust="0"/>
  </p:normalViewPr>
  <p:slideViewPr>
    <p:cSldViewPr snapToGrid="0">
      <p:cViewPr varScale="1">
        <p:scale>
          <a:sx n="57" d="100"/>
          <a:sy n="57" d="100"/>
        </p:scale>
        <p:origin x="10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CER\Desktop\AQI%20Graph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5280357308503713"/>
          <c:y val="9.1073163817483468E-2"/>
          <c:w val="0.35762110606963737"/>
          <c:h val="0.86941123313063506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fund released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8AD-4FC6-A7B3-64B2AE29793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8AD-4FC6-A7B3-64B2AE29793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8AD-4FC6-A7B3-64B2AE29793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8AD-4FC6-A7B3-64B2AE29793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8AD-4FC6-A7B3-64B2AE29793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13.35%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38AD-4FC6-A7B3-64B2AE29793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 22.27%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8AD-4FC6-A7B3-64B2AE29793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8.84%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8AD-4FC6-A7B3-64B2AE297938}"/>
                </c:ext>
              </c:extLst>
            </c:dLbl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2000" dirty="0"/>
                      <a:t>37.68%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1428271366223793E-2"/>
                      <c:h val="3.376845069489171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38AD-4FC6-A7B3-64B2AE29793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17.87%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8AD-4FC6-A7B3-64B2AE29793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ENV</c:v>
                </c:pt>
                <c:pt idx="1">
                  <c:v>PWD</c:v>
                </c:pt>
                <c:pt idx="2">
                  <c:v>SWM</c:v>
                </c:pt>
                <c:pt idx="3">
                  <c:v>Transport</c:v>
                </c:pt>
                <c:pt idx="4">
                  <c:v>Garden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5.67</c:v>
                </c:pt>
                <c:pt idx="1">
                  <c:v>9.4499999999999993</c:v>
                </c:pt>
                <c:pt idx="2">
                  <c:v>3.75</c:v>
                </c:pt>
                <c:pt idx="3">
                  <c:v>16</c:v>
                </c:pt>
                <c:pt idx="4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8AD-4FC6-A7B3-64B2AE297938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IN" sz="3200" b="1" i="0" u="none" strike="noStrike" kern="1200" spc="0" baseline="0" dirty="0">
                <a:solidFill>
                  <a:schemeClr val="accent1">
                    <a:lumMod val="50000"/>
                  </a:schemeClr>
                </a:solidFill>
              </a:rPr>
              <a:t>Expenditure (amount in Crores)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Comitted amt (in cr)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Environment</c:v>
                </c:pt>
                <c:pt idx="1">
                  <c:v>SWM</c:v>
                </c:pt>
                <c:pt idx="2">
                  <c:v>Transport</c:v>
                </c:pt>
                <c:pt idx="3">
                  <c:v>PWD</c:v>
                </c:pt>
                <c:pt idx="4">
                  <c:v>Garden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5.67</c:v>
                </c:pt>
                <c:pt idx="1">
                  <c:v>3.75</c:v>
                </c:pt>
                <c:pt idx="2">
                  <c:v>16</c:v>
                </c:pt>
                <c:pt idx="3">
                  <c:v>9.4499999999999993</c:v>
                </c:pt>
                <c:pt idx="4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32-4568-A3D1-9588FEA267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Amount spent till Date (in cr)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8.20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470548608360968E-2"/>
                      <c:h val="5.651381578417238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111E-454A-84F1-37BE8A158931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4.49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1485274656512007E-2"/>
                      <c:h val="6.9979079009923575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111E-454A-84F1-37BE8A1589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Environment</c:v>
                </c:pt>
                <c:pt idx="1">
                  <c:v>SWM</c:v>
                </c:pt>
                <c:pt idx="2">
                  <c:v>Transport</c:v>
                </c:pt>
                <c:pt idx="3">
                  <c:v>PWD</c:v>
                </c:pt>
                <c:pt idx="4">
                  <c:v>Garden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5.5</c:v>
                </c:pt>
                <c:pt idx="1">
                  <c:v>3.73</c:v>
                </c:pt>
                <c:pt idx="2">
                  <c:v>10.56</c:v>
                </c:pt>
                <c:pt idx="3">
                  <c:v>8.19</c:v>
                </c:pt>
                <c:pt idx="4">
                  <c:v>4.49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32-4568-A3D1-9588FEA2676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Pending Expenditure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3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1.24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7010664370404719E-2"/>
                      <c:h val="5.9206868429322622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111E-454A-84F1-37BE8A158931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3.14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129316941931529E-2"/>
                      <c:h val="7.267213165507381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111E-454A-84F1-37BE8A1589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Environment</c:v>
                </c:pt>
                <c:pt idx="1">
                  <c:v>SWM</c:v>
                </c:pt>
                <c:pt idx="2">
                  <c:v>Transport</c:v>
                </c:pt>
                <c:pt idx="3">
                  <c:v>PWD</c:v>
                </c:pt>
                <c:pt idx="4">
                  <c:v>Garden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0.17</c:v>
                </c:pt>
                <c:pt idx="1">
                  <c:v>0.02</c:v>
                </c:pt>
                <c:pt idx="2">
                  <c:v>5.44</c:v>
                </c:pt>
                <c:pt idx="3">
                  <c:v>1.26</c:v>
                </c:pt>
                <c:pt idx="4">
                  <c:v>3.14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32-4568-A3D1-9588FEA2676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0789640"/>
        <c:axId val="330790816"/>
      </c:barChart>
      <c:catAx>
        <c:axId val="33078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0790816"/>
        <c:crosses val="autoZero"/>
        <c:auto val="1"/>
        <c:lblAlgn val="ctr"/>
        <c:lblOffset val="100"/>
        <c:noMultiLvlLbl val="0"/>
      </c:catAx>
      <c:valAx>
        <c:axId val="330790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078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i="0" dirty="0">
                <a:solidFill>
                  <a:schemeClr val="accent1">
                    <a:lumMod val="50000"/>
                  </a:schemeClr>
                </a:solidFill>
              </a:rPr>
              <a:t>Utilized Expenditure in Percentage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624756390519249"/>
          <c:y val="0.23054904704943516"/>
          <c:w val="0.60637258399068161"/>
          <c:h val="0.6718449689540102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Utilised Expenditure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3A0-44FC-BF14-BC63F9B9408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3A0-44FC-BF14-BC63F9B9408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3A0-44FC-BF14-BC63F9B9408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3A0-44FC-BF14-BC63F9B9408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3A0-44FC-BF14-BC63F9B94082}"/>
              </c:ext>
            </c:extLst>
          </c:dPt>
          <c:dLbls>
            <c:dLbl>
              <c:idx val="0"/>
              <c:layout>
                <c:manualLayout>
                  <c:x val="-0.18875075924815937"/>
                  <c:y val="0.17822102720570948"/>
                </c:manualLayout>
              </c:layout>
              <c:tx>
                <c:rich>
                  <a:bodyPr/>
                  <a:lstStyle/>
                  <a:p>
                    <a:fld id="{8B94723D-E9EF-4D58-85A8-D1CA2E056F06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</a:t>
                    </a:r>
                    <a:fld id="{DE841E94-D26E-42DF-9B4E-70A936BDDEC0}" type="VALUE">
                      <a:rPr lang="en-US" baseline="0" smtClean="0"/>
                      <a:pPr/>
                      <a:t>[VALUE]</a:t>
                    </a:fld>
                    <a:endParaRPr lang="en-US" baseline="0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352282478319341"/>
                      <c:h val="9.865017676850224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3A0-44FC-BF14-BC63F9B9408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FFE4B1D4-AE61-4A01-B2AB-ED9D1B58A6E7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59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03A0-44FC-BF14-BC63F9B940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Enviornment</c:v>
                </c:pt>
                <c:pt idx="1">
                  <c:v>SWM</c:v>
                </c:pt>
                <c:pt idx="2">
                  <c:v>Transport</c:v>
                </c:pt>
                <c:pt idx="3">
                  <c:v>PWD</c:v>
                </c:pt>
                <c:pt idx="4">
                  <c:v>Garden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97</c:v>
                </c:pt>
                <c:pt idx="1">
                  <c:v>99.47</c:v>
                </c:pt>
                <c:pt idx="2">
                  <c:v>66</c:v>
                </c:pt>
                <c:pt idx="3">
                  <c:v>86.67</c:v>
                </c:pt>
                <c:pt idx="4">
                  <c:v>44.21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D1-410F-B539-7AF64C7DC06A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Pending Expenditure in Percentage</a:t>
            </a:r>
          </a:p>
        </c:rich>
      </c:tx>
      <c:layout>
        <c:manualLayout>
          <c:xMode val="edge"/>
          <c:yMode val="edge"/>
          <c:x val="0.13222132711418627"/>
          <c:y val="3.75524250658813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707553904107712"/>
          <c:y val="0.26571919581211101"/>
          <c:w val="0.54712133057015067"/>
          <c:h val="0.6646210855483339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Pending Expenditure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428-4E12-B36A-F6A69F29C11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428-4E12-B36A-F6A69F29C11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428-4E12-B36A-F6A69F29C11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428-4E12-B36A-F6A69F29C11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D39-4399-9F1D-C82345F56B78}"/>
              </c:ext>
            </c:extLst>
          </c:dPt>
          <c:dLbls>
            <c:dLbl>
              <c:idx val="3"/>
              <c:tx>
                <c:rich>
                  <a:bodyPr/>
                  <a:lstStyle/>
                  <a:p>
                    <a:fld id="{0DA5B80E-3696-43F0-844E-193D1FDC7037}" type="CATEGORYNAME">
                      <a:rPr lang="en-US"/>
                      <a:pPr/>
                      <a:t>[CATEGORY NAME]</a:t>
                    </a:fld>
                    <a:r>
                      <a:rPr lang="en-US" baseline="0"/>
                      <a:t>, 13.1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D428-4E12-B36A-F6A69F29C113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42F48819-CD7B-470E-BF8C-2869F33D56C4}" type="CATEGORYNAME">
                      <a:rPr lang="en-US"/>
                      <a:pPr/>
                      <a:t>[CATEGORY NAME]</a:t>
                    </a:fld>
                    <a:r>
                      <a:rPr lang="en-US" baseline="0" dirty="0"/>
                      <a:t>, 41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D39-4399-9F1D-C82345F56B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Enviornment</c:v>
                </c:pt>
                <c:pt idx="1">
                  <c:v>SWM</c:v>
                </c:pt>
                <c:pt idx="2">
                  <c:v>Transport</c:v>
                </c:pt>
                <c:pt idx="3">
                  <c:v>PWD</c:v>
                </c:pt>
                <c:pt idx="4">
                  <c:v>Garden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2.99</c:v>
                </c:pt>
                <c:pt idx="1">
                  <c:v>0.53</c:v>
                </c:pt>
                <c:pt idx="2">
                  <c:v>34</c:v>
                </c:pt>
                <c:pt idx="3">
                  <c:v>13.33</c:v>
                </c:pt>
                <c:pt idx="4">
                  <c:v>56.31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428-4E12-B36A-F6A69F29C1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IN" b="1" dirty="0">
                <a:solidFill>
                  <a:schemeClr val="tx1"/>
                </a:solidFill>
              </a:rPr>
              <a:t>Hotspots AQI data: 2022-23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Sheet1!$C$4</c:f>
              <c:strCache>
                <c:ptCount val="1"/>
                <c:pt idx="0">
                  <c:v>RSPM10 (µg/m3)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Sheet1!$B$5:$B$16</c:f>
              <c:strCache>
                <c:ptCount val="12"/>
                <c:pt idx="0">
                  <c:v>Chattrapati Shivaji Maharaj Statue, Mira Bhayandar Road, Kashimira, Mira Road East, Mira Bhayandar.</c:v>
                </c:pt>
                <c:pt idx="1">
                  <c:v>Police Station Chowk, Bhaindar (W).</c:v>
                </c:pt>
                <c:pt idx="2">
                  <c:v>Railway Station, Bhaindar (W).</c:v>
                </c:pt>
                <c:pt idx="3">
                  <c:v>Mira Road, Railway station (E).</c:v>
                </c:pt>
                <c:pt idx="4">
                  <c:v>Cabin road, Bhaindar (E)</c:v>
                </c:pt>
                <c:pt idx="5">
                  <c:v>BP road, Bhaindar (E)</c:v>
                </c:pt>
                <c:pt idx="6">
                  <c:v>Navghar Station Road, Bhaindar (E)</c:v>
                </c:pt>
                <c:pt idx="7">
                  <c:v>S.K. stone chowk</c:v>
                </c:pt>
                <c:pt idx="8">
                  <c:v>Uttan naka, Bus stop.</c:v>
                </c:pt>
                <c:pt idx="9">
                  <c:v>Palli, St. Andrews Church, Mira Bhaindar</c:v>
                </c:pt>
                <c:pt idx="10">
                  <c:v>Kankiya Police Station.</c:v>
                </c:pt>
                <c:pt idx="11">
                  <c:v>Uttan dumping ground</c:v>
                </c:pt>
              </c:strCache>
            </c:strRef>
          </c:cat>
          <c:val>
            <c:numRef>
              <c:f>Sheet1!$C$5:$C$16</c:f>
              <c:numCache>
                <c:formatCode>General</c:formatCode>
                <c:ptCount val="12"/>
                <c:pt idx="0">
                  <c:v>88.5</c:v>
                </c:pt>
                <c:pt idx="1">
                  <c:v>79.2</c:v>
                </c:pt>
                <c:pt idx="2">
                  <c:v>89.1</c:v>
                </c:pt>
                <c:pt idx="3">
                  <c:v>80.900000000000006</c:v>
                </c:pt>
                <c:pt idx="4">
                  <c:v>75.5</c:v>
                </c:pt>
                <c:pt idx="5">
                  <c:v>68.099999999999994</c:v>
                </c:pt>
                <c:pt idx="6">
                  <c:v>59.2</c:v>
                </c:pt>
                <c:pt idx="7">
                  <c:v>76.3</c:v>
                </c:pt>
                <c:pt idx="8">
                  <c:v>60.1</c:v>
                </c:pt>
                <c:pt idx="9">
                  <c:v>55.3</c:v>
                </c:pt>
                <c:pt idx="10">
                  <c:v>65.099999999999994</c:v>
                </c:pt>
                <c:pt idx="11">
                  <c:v>75.599999999999994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C7-4B2A-8357-35C2CA2068FC}"/>
            </c:ext>
          </c:extLst>
        </c:ser>
        <c:ser>
          <c:idx val="1"/>
          <c:order val="1"/>
          <c:tx>
            <c:strRef>
              <c:f>Sheet1!$D$4</c:f>
              <c:strCache>
                <c:ptCount val="1"/>
                <c:pt idx="0">
                  <c:v>PM2.5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Sheet1!$B$5:$B$16</c:f>
              <c:strCache>
                <c:ptCount val="12"/>
                <c:pt idx="0">
                  <c:v>Chattrapati Shivaji Maharaj Statue, Mira Bhayandar Road, Kashimira, Mira Road East, Mira Bhayandar.</c:v>
                </c:pt>
                <c:pt idx="1">
                  <c:v>Police Station Chowk, Bhaindar (W).</c:v>
                </c:pt>
                <c:pt idx="2">
                  <c:v>Railway Station, Bhaindar (W).</c:v>
                </c:pt>
                <c:pt idx="3">
                  <c:v>Mira Road, Railway station (E).</c:v>
                </c:pt>
                <c:pt idx="4">
                  <c:v>Cabin road, Bhaindar (E)</c:v>
                </c:pt>
                <c:pt idx="5">
                  <c:v>BP road, Bhaindar (E)</c:v>
                </c:pt>
                <c:pt idx="6">
                  <c:v>Navghar Station Road, Bhaindar (E)</c:v>
                </c:pt>
                <c:pt idx="7">
                  <c:v>S.K. stone chowk</c:v>
                </c:pt>
                <c:pt idx="8">
                  <c:v>Uttan naka, Bus stop.</c:v>
                </c:pt>
                <c:pt idx="9">
                  <c:v>Palli, St. Andrews Church, Mira Bhaindar</c:v>
                </c:pt>
                <c:pt idx="10">
                  <c:v>Kankiya Police Station.</c:v>
                </c:pt>
                <c:pt idx="11">
                  <c:v>Uttan dumping ground</c:v>
                </c:pt>
              </c:strCache>
            </c:strRef>
          </c:cat>
          <c:val>
            <c:numRef>
              <c:f>Sheet1!$D$5:$D$16</c:f>
              <c:numCache>
                <c:formatCode>General</c:formatCode>
                <c:ptCount val="12"/>
                <c:pt idx="0">
                  <c:v>54.5</c:v>
                </c:pt>
                <c:pt idx="1">
                  <c:v>49.2</c:v>
                </c:pt>
                <c:pt idx="2">
                  <c:v>57.1</c:v>
                </c:pt>
                <c:pt idx="3">
                  <c:v>52.9</c:v>
                </c:pt>
                <c:pt idx="4">
                  <c:v>40.5</c:v>
                </c:pt>
                <c:pt idx="5">
                  <c:v>28.1</c:v>
                </c:pt>
                <c:pt idx="6">
                  <c:v>23.2</c:v>
                </c:pt>
                <c:pt idx="7">
                  <c:v>46.3</c:v>
                </c:pt>
                <c:pt idx="8">
                  <c:v>28.1</c:v>
                </c:pt>
                <c:pt idx="9">
                  <c:v>30.2</c:v>
                </c:pt>
                <c:pt idx="10">
                  <c:v>36.1</c:v>
                </c:pt>
                <c:pt idx="11">
                  <c:v>43.6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C7-4B2A-8357-35C2CA2068FC}"/>
            </c:ext>
          </c:extLst>
        </c:ser>
        <c:ser>
          <c:idx val="2"/>
          <c:order val="2"/>
          <c:tx>
            <c:strRef>
              <c:f>Sheet1!$E$4</c:f>
              <c:strCache>
                <c:ptCount val="1"/>
                <c:pt idx="0">
                  <c:v>So2 (µg/m3)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Sheet1!$B$5:$B$16</c:f>
              <c:strCache>
                <c:ptCount val="12"/>
                <c:pt idx="0">
                  <c:v>Chattrapati Shivaji Maharaj Statue, Mira Bhayandar Road, Kashimira, Mira Road East, Mira Bhayandar.</c:v>
                </c:pt>
                <c:pt idx="1">
                  <c:v>Police Station Chowk, Bhaindar (W).</c:v>
                </c:pt>
                <c:pt idx="2">
                  <c:v>Railway Station, Bhaindar (W).</c:v>
                </c:pt>
                <c:pt idx="3">
                  <c:v>Mira Road, Railway station (E).</c:v>
                </c:pt>
                <c:pt idx="4">
                  <c:v>Cabin road, Bhaindar (E)</c:v>
                </c:pt>
                <c:pt idx="5">
                  <c:v>BP road, Bhaindar (E)</c:v>
                </c:pt>
                <c:pt idx="6">
                  <c:v>Navghar Station Road, Bhaindar (E)</c:v>
                </c:pt>
                <c:pt idx="7">
                  <c:v>S.K. stone chowk</c:v>
                </c:pt>
                <c:pt idx="8">
                  <c:v>Uttan naka, Bus stop.</c:v>
                </c:pt>
                <c:pt idx="9">
                  <c:v>Palli, St. Andrews Church, Mira Bhaindar</c:v>
                </c:pt>
                <c:pt idx="10">
                  <c:v>Kankiya Police Station.</c:v>
                </c:pt>
                <c:pt idx="11">
                  <c:v>Uttan dumping ground</c:v>
                </c:pt>
              </c:strCache>
            </c:strRef>
          </c:cat>
          <c:val>
            <c:numRef>
              <c:f>Sheet1!$E$5:$E$16</c:f>
              <c:numCache>
                <c:formatCode>General</c:formatCode>
                <c:ptCount val="12"/>
                <c:pt idx="0">
                  <c:v>14.5</c:v>
                </c:pt>
                <c:pt idx="1">
                  <c:v>10.199999999999999</c:v>
                </c:pt>
                <c:pt idx="2">
                  <c:v>13.9</c:v>
                </c:pt>
                <c:pt idx="3">
                  <c:v>9.4</c:v>
                </c:pt>
                <c:pt idx="4">
                  <c:v>10.1</c:v>
                </c:pt>
                <c:pt idx="5">
                  <c:v>9.5</c:v>
                </c:pt>
                <c:pt idx="6">
                  <c:v>9.8000000000000007</c:v>
                </c:pt>
                <c:pt idx="7">
                  <c:v>11.2</c:v>
                </c:pt>
                <c:pt idx="8">
                  <c:v>10.6</c:v>
                </c:pt>
                <c:pt idx="9">
                  <c:v>9.4</c:v>
                </c:pt>
                <c:pt idx="10">
                  <c:v>8.9</c:v>
                </c:pt>
                <c:pt idx="11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C7-4B2A-8357-35C2CA2068FC}"/>
            </c:ext>
          </c:extLst>
        </c:ser>
        <c:ser>
          <c:idx val="3"/>
          <c:order val="3"/>
          <c:tx>
            <c:strRef>
              <c:f>Sheet1!$F$4</c:f>
              <c:strCache>
                <c:ptCount val="1"/>
                <c:pt idx="0">
                  <c:v>Nox (µg/m3)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Sheet1!$B$5:$B$16</c:f>
              <c:strCache>
                <c:ptCount val="12"/>
                <c:pt idx="0">
                  <c:v>Chattrapati Shivaji Maharaj Statue, Mira Bhayandar Road, Kashimira, Mira Road East, Mira Bhayandar.</c:v>
                </c:pt>
                <c:pt idx="1">
                  <c:v>Police Station Chowk, Bhaindar (W).</c:v>
                </c:pt>
                <c:pt idx="2">
                  <c:v>Railway Station, Bhaindar (W).</c:v>
                </c:pt>
                <c:pt idx="3">
                  <c:v>Mira Road, Railway station (E).</c:v>
                </c:pt>
                <c:pt idx="4">
                  <c:v>Cabin road, Bhaindar (E)</c:v>
                </c:pt>
                <c:pt idx="5">
                  <c:v>BP road, Bhaindar (E)</c:v>
                </c:pt>
                <c:pt idx="6">
                  <c:v>Navghar Station Road, Bhaindar (E)</c:v>
                </c:pt>
                <c:pt idx="7">
                  <c:v>S.K. stone chowk</c:v>
                </c:pt>
                <c:pt idx="8">
                  <c:v>Uttan naka, Bus stop.</c:v>
                </c:pt>
                <c:pt idx="9">
                  <c:v>Palli, St. Andrews Church, Mira Bhaindar</c:v>
                </c:pt>
                <c:pt idx="10">
                  <c:v>Kankiya Police Station.</c:v>
                </c:pt>
                <c:pt idx="11">
                  <c:v>Uttan dumping ground</c:v>
                </c:pt>
              </c:strCache>
            </c:strRef>
          </c:cat>
          <c:val>
            <c:numRef>
              <c:f>Sheet1!$F$5:$F$16</c:f>
              <c:numCache>
                <c:formatCode>General</c:formatCode>
                <c:ptCount val="12"/>
                <c:pt idx="0">
                  <c:v>24.5</c:v>
                </c:pt>
                <c:pt idx="1">
                  <c:v>18.2</c:v>
                </c:pt>
                <c:pt idx="2">
                  <c:v>25.1</c:v>
                </c:pt>
                <c:pt idx="3">
                  <c:v>19.899999999999999</c:v>
                </c:pt>
                <c:pt idx="4">
                  <c:v>15.2</c:v>
                </c:pt>
                <c:pt idx="5">
                  <c:v>18.2</c:v>
                </c:pt>
                <c:pt idx="6">
                  <c:v>11.1</c:v>
                </c:pt>
                <c:pt idx="7">
                  <c:v>25.2</c:v>
                </c:pt>
                <c:pt idx="8">
                  <c:v>23.8</c:v>
                </c:pt>
                <c:pt idx="9">
                  <c:v>24.5</c:v>
                </c:pt>
                <c:pt idx="10">
                  <c:v>12.8</c:v>
                </c:pt>
                <c:pt idx="11">
                  <c:v>22.1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C7-4B2A-8357-35C2CA2068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325888816"/>
        <c:axId val="325886072"/>
      </c:barChart>
      <c:catAx>
        <c:axId val="32588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886072"/>
        <c:crosses val="autoZero"/>
        <c:auto val="1"/>
        <c:lblAlgn val="ctr"/>
        <c:lblOffset val="100"/>
        <c:noMultiLvlLbl val="0"/>
      </c:catAx>
      <c:valAx>
        <c:axId val="325886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88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none" spc="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IN" b="1" dirty="0">
                <a:solidFill>
                  <a:schemeClr val="tx1"/>
                </a:solidFill>
              </a:rPr>
              <a:t>Hotspots AQI Data: 2023-24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none" spc="5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Sheet2!$G$2</c:f>
              <c:strCache>
                <c:ptCount val="1"/>
                <c:pt idx="0">
                  <c:v>PM10 (µg/m3)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Sheet2!$F$3:$F$14</c:f>
              <c:strCache>
                <c:ptCount val="12"/>
                <c:pt idx="0">
                  <c:v>Chattrapati Shivaji Maharaj Statue, Mira Bhayandar Road, Kashimira, Mira Road East, Mira Bhayandar.</c:v>
                </c:pt>
                <c:pt idx="1">
                  <c:v>Police Station Chowk, Bhaindar (W).</c:v>
                </c:pt>
                <c:pt idx="2">
                  <c:v>Railway Station, Bhaindar (W).</c:v>
                </c:pt>
                <c:pt idx="3">
                  <c:v>Mira Road, Railway station (E).</c:v>
                </c:pt>
                <c:pt idx="4">
                  <c:v>Cabin road, Bhaindar (E)</c:v>
                </c:pt>
                <c:pt idx="5">
                  <c:v>BP road, Bhaindar (E)</c:v>
                </c:pt>
                <c:pt idx="6">
                  <c:v>Navghar Station Road, Bhaindar (E)</c:v>
                </c:pt>
                <c:pt idx="7">
                  <c:v>S.K. stone chowk</c:v>
                </c:pt>
                <c:pt idx="8">
                  <c:v>Uttan naka, Bus stop.</c:v>
                </c:pt>
                <c:pt idx="9">
                  <c:v>Palli, St. Andrews Church, Mira Bhaindar</c:v>
                </c:pt>
                <c:pt idx="10">
                  <c:v>Kankiya Police Station.</c:v>
                </c:pt>
                <c:pt idx="11">
                  <c:v>Uttan dumping ground</c:v>
                </c:pt>
              </c:strCache>
            </c:strRef>
          </c:cat>
          <c:val>
            <c:numRef>
              <c:f>Sheet2!$G$3:$G$14</c:f>
              <c:numCache>
                <c:formatCode>General</c:formatCode>
                <c:ptCount val="12"/>
                <c:pt idx="0">
                  <c:v>75.3</c:v>
                </c:pt>
                <c:pt idx="1">
                  <c:v>72.599999999999994</c:v>
                </c:pt>
                <c:pt idx="2">
                  <c:v>87.2</c:v>
                </c:pt>
                <c:pt idx="3">
                  <c:v>78.2</c:v>
                </c:pt>
                <c:pt idx="4">
                  <c:v>80.2</c:v>
                </c:pt>
                <c:pt idx="5">
                  <c:v>70.099999999999994</c:v>
                </c:pt>
                <c:pt idx="6">
                  <c:v>58.4</c:v>
                </c:pt>
                <c:pt idx="7">
                  <c:v>78.2</c:v>
                </c:pt>
                <c:pt idx="8">
                  <c:v>63.5</c:v>
                </c:pt>
                <c:pt idx="9">
                  <c:v>53.2</c:v>
                </c:pt>
                <c:pt idx="10">
                  <c:v>57</c:v>
                </c:pt>
                <c:pt idx="11">
                  <c:v>73.2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1F-469F-BDE4-6E12F2E4AAE5}"/>
            </c:ext>
          </c:extLst>
        </c:ser>
        <c:ser>
          <c:idx val="1"/>
          <c:order val="1"/>
          <c:tx>
            <c:strRef>
              <c:f>Sheet2!$H$2</c:f>
              <c:strCache>
                <c:ptCount val="1"/>
                <c:pt idx="0">
                  <c:v>PM 2.5 (µg/m3)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Sheet2!$F$3:$F$14</c:f>
              <c:strCache>
                <c:ptCount val="12"/>
                <c:pt idx="0">
                  <c:v>Chattrapati Shivaji Maharaj Statue, Mira Bhayandar Road, Kashimira, Mira Road East, Mira Bhayandar.</c:v>
                </c:pt>
                <c:pt idx="1">
                  <c:v>Police Station Chowk, Bhaindar (W).</c:v>
                </c:pt>
                <c:pt idx="2">
                  <c:v>Railway Station, Bhaindar (W).</c:v>
                </c:pt>
                <c:pt idx="3">
                  <c:v>Mira Road, Railway station (E).</c:v>
                </c:pt>
                <c:pt idx="4">
                  <c:v>Cabin road, Bhaindar (E)</c:v>
                </c:pt>
                <c:pt idx="5">
                  <c:v>BP road, Bhaindar (E)</c:v>
                </c:pt>
                <c:pt idx="6">
                  <c:v>Navghar Station Road, Bhaindar (E)</c:v>
                </c:pt>
                <c:pt idx="7">
                  <c:v>S.K. stone chowk</c:v>
                </c:pt>
                <c:pt idx="8">
                  <c:v>Uttan naka, Bus stop.</c:v>
                </c:pt>
                <c:pt idx="9">
                  <c:v>Palli, St. Andrews Church, Mira Bhaindar</c:v>
                </c:pt>
                <c:pt idx="10">
                  <c:v>Kankiya Police Station.</c:v>
                </c:pt>
                <c:pt idx="11">
                  <c:v>Uttan dumping ground</c:v>
                </c:pt>
              </c:strCache>
            </c:strRef>
          </c:cat>
          <c:val>
            <c:numRef>
              <c:f>Sheet2!$H$3:$H$14</c:f>
              <c:numCache>
                <c:formatCode>General</c:formatCode>
                <c:ptCount val="12"/>
                <c:pt idx="0">
                  <c:v>52.9</c:v>
                </c:pt>
                <c:pt idx="1">
                  <c:v>45.1</c:v>
                </c:pt>
                <c:pt idx="2">
                  <c:v>57.5</c:v>
                </c:pt>
                <c:pt idx="3">
                  <c:v>49.8</c:v>
                </c:pt>
                <c:pt idx="4">
                  <c:v>40.5</c:v>
                </c:pt>
                <c:pt idx="5">
                  <c:v>48.9</c:v>
                </c:pt>
                <c:pt idx="6">
                  <c:v>22.4</c:v>
                </c:pt>
                <c:pt idx="7">
                  <c:v>48.2</c:v>
                </c:pt>
                <c:pt idx="8">
                  <c:v>29.5</c:v>
                </c:pt>
                <c:pt idx="9">
                  <c:v>30.1</c:v>
                </c:pt>
                <c:pt idx="10">
                  <c:v>36.5</c:v>
                </c:pt>
                <c:pt idx="11">
                  <c:v>44.2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1F-469F-BDE4-6E12F2E4AAE5}"/>
            </c:ext>
          </c:extLst>
        </c:ser>
        <c:ser>
          <c:idx val="2"/>
          <c:order val="2"/>
          <c:tx>
            <c:strRef>
              <c:f>Sheet2!$I$2</c:f>
              <c:strCache>
                <c:ptCount val="1"/>
                <c:pt idx="0">
                  <c:v>So2 (µg/m3)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Sheet2!$F$3:$F$14</c:f>
              <c:strCache>
                <c:ptCount val="12"/>
                <c:pt idx="0">
                  <c:v>Chattrapati Shivaji Maharaj Statue, Mira Bhayandar Road, Kashimira, Mira Road East, Mira Bhayandar.</c:v>
                </c:pt>
                <c:pt idx="1">
                  <c:v>Police Station Chowk, Bhaindar (W).</c:v>
                </c:pt>
                <c:pt idx="2">
                  <c:v>Railway Station, Bhaindar (W).</c:v>
                </c:pt>
                <c:pt idx="3">
                  <c:v>Mira Road, Railway station (E).</c:v>
                </c:pt>
                <c:pt idx="4">
                  <c:v>Cabin road, Bhaindar (E)</c:v>
                </c:pt>
                <c:pt idx="5">
                  <c:v>BP road, Bhaindar (E)</c:v>
                </c:pt>
                <c:pt idx="6">
                  <c:v>Navghar Station Road, Bhaindar (E)</c:v>
                </c:pt>
                <c:pt idx="7">
                  <c:v>S.K. stone chowk</c:v>
                </c:pt>
                <c:pt idx="8">
                  <c:v>Uttan naka, Bus stop.</c:v>
                </c:pt>
                <c:pt idx="9">
                  <c:v>Palli, St. Andrews Church, Mira Bhaindar</c:v>
                </c:pt>
                <c:pt idx="10">
                  <c:v>Kankiya Police Station.</c:v>
                </c:pt>
                <c:pt idx="11">
                  <c:v>Uttan dumping ground</c:v>
                </c:pt>
              </c:strCache>
            </c:strRef>
          </c:cat>
          <c:val>
            <c:numRef>
              <c:f>Sheet2!$I$3:$I$14</c:f>
              <c:numCache>
                <c:formatCode>General</c:formatCode>
                <c:ptCount val="12"/>
                <c:pt idx="0">
                  <c:v>13.9</c:v>
                </c:pt>
                <c:pt idx="1">
                  <c:v>11.6</c:v>
                </c:pt>
                <c:pt idx="2">
                  <c:v>14.5</c:v>
                </c:pt>
                <c:pt idx="3">
                  <c:v>9.1999999999999993</c:v>
                </c:pt>
                <c:pt idx="4">
                  <c:v>10.5</c:v>
                </c:pt>
                <c:pt idx="5">
                  <c:v>10.199999999999999</c:v>
                </c:pt>
                <c:pt idx="6">
                  <c:v>10.4</c:v>
                </c:pt>
                <c:pt idx="7">
                  <c:v>12.6</c:v>
                </c:pt>
                <c:pt idx="8">
                  <c:v>11.5</c:v>
                </c:pt>
                <c:pt idx="9">
                  <c:v>10.8</c:v>
                </c:pt>
                <c:pt idx="10">
                  <c:v>9.5</c:v>
                </c:pt>
                <c:pt idx="11">
                  <c:v>12.8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1F-469F-BDE4-6E12F2E4AAE5}"/>
            </c:ext>
          </c:extLst>
        </c:ser>
        <c:ser>
          <c:idx val="3"/>
          <c:order val="3"/>
          <c:tx>
            <c:strRef>
              <c:f>Sheet2!$J$2</c:f>
              <c:strCache>
                <c:ptCount val="1"/>
                <c:pt idx="0">
                  <c:v>Nox (µg/m3)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Sheet2!$F$3:$F$14</c:f>
              <c:strCache>
                <c:ptCount val="12"/>
                <c:pt idx="0">
                  <c:v>Chattrapati Shivaji Maharaj Statue, Mira Bhayandar Road, Kashimira, Mira Road East, Mira Bhayandar.</c:v>
                </c:pt>
                <c:pt idx="1">
                  <c:v>Police Station Chowk, Bhaindar (W).</c:v>
                </c:pt>
                <c:pt idx="2">
                  <c:v>Railway Station, Bhaindar (W).</c:v>
                </c:pt>
                <c:pt idx="3">
                  <c:v>Mira Road, Railway station (E).</c:v>
                </c:pt>
                <c:pt idx="4">
                  <c:v>Cabin road, Bhaindar (E)</c:v>
                </c:pt>
                <c:pt idx="5">
                  <c:v>BP road, Bhaindar (E)</c:v>
                </c:pt>
                <c:pt idx="6">
                  <c:v>Navghar Station Road, Bhaindar (E)</c:v>
                </c:pt>
                <c:pt idx="7">
                  <c:v>S.K. stone chowk</c:v>
                </c:pt>
                <c:pt idx="8">
                  <c:v>Uttan naka, Bus stop.</c:v>
                </c:pt>
                <c:pt idx="9">
                  <c:v>Palli, St. Andrews Church, Mira Bhaindar</c:v>
                </c:pt>
                <c:pt idx="10">
                  <c:v>Kankiya Police Station.</c:v>
                </c:pt>
                <c:pt idx="11">
                  <c:v>Uttan dumping ground</c:v>
                </c:pt>
              </c:strCache>
            </c:strRef>
          </c:cat>
          <c:val>
            <c:numRef>
              <c:f>Sheet2!$J$3:$J$14</c:f>
              <c:numCache>
                <c:formatCode>General</c:formatCode>
                <c:ptCount val="12"/>
                <c:pt idx="0">
                  <c:v>28.2</c:v>
                </c:pt>
                <c:pt idx="1">
                  <c:v>20.2</c:v>
                </c:pt>
                <c:pt idx="2">
                  <c:v>25.3</c:v>
                </c:pt>
                <c:pt idx="3">
                  <c:v>18.2</c:v>
                </c:pt>
                <c:pt idx="4">
                  <c:v>15.2</c:v>
                </c:pt>
                <c:pt idx="5">
                  <c:v>28.2</c:v>
                </c:pt>
                <c:pt idx="6">
                  <c:v>11.5</c:v>
                </c:pt>
                <c:pt idx="7">
                  <c:v>25.1</c:v>
                </c:pt>
                <c:pt idx="8">
                  <c:v>25.1</c:v>
                </c:pt>
                <c:pt idx="9">
                  <c:v>25.4</c:v>
                </c:pt>
                <c:pt idx="10">
                  <c:v>20.3</c:v>
                </c:pt>
                <c:pt idx="11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A1F-469F-BDE4-6E12F2E4AA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25"/>
        <c:axId val="325887248"/>
        <c:axId val="325887640"/>
      </c:barChart>
      <c:catAx>
        <c:axId val="325887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solidFill>
              <a:schemeClr val="dk1"/>
            </a:solidFill>
            <a:prstDash val="solid"/>
            <a:miter lim="800000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887640"/>
        <c:crosses val="autoZero"/>
        <c:auto val="1"/>
        <c:lblAlgn val="ctr"/>
        <c:lblOffset val="100"/>
        <c:noMultiLvlLbl val="0"/>
      </c:catAx>
      <c:valAx>
        <c:axId val="325887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887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160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0.42187</cdr:x>
      <cdr:y>0.36001</cdr:y>
    </cdr:from>
    <cdr:to>
      <cdr:x>0.57813</cdr:x>
      <cdr:y>0.63999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EA2F2BF-8FF8-06DB-1EAE-FB1CBC57E6AB}"/>
            </a:ext>
          </a:extLst>
        </cdr:cNvPr>
        <cdr:cNvSpPr txBox="1"/>
      </cdr:nvSpPr>
      <cdr:spPr>
        <a:xfrm xmlns:a="http://schemas.openxmlformats.org/drawingml/2006/main">
          <a:off x="2468513" y="11757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IN" sz="1100" dirty="0"/>
        </a:p>
      </cdr:txBody>
    </cdr:sp>
  </cdr:relSizeAnchor>
  <cdr:relSizeAnchor xmlns:cdr="http://schemas.openxmlformats.org/drawingml/2006/chartDrawing">
    <cdr:from>
      <cdr:x>0.48183</cdr:x>
      <cdr:y>0.48997</cdr:y>
    </cdr:from>
    <cdr:to>
      <cdr:x>0.65112</cdr:x>
      <cdr:y>0.65329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78DFE990-F992-2C8B-494E-23E4A19DF1B3}"/>
            </a:ext>
          </a:extLst>
        </cdr:cNvPr>
        <cdr:cNvSpPr txBox="1"/>
      </cdr:nvSpPr>
      <cdr:spPr>
        <a:xfrm xmlns:a="http://schemas.openxmlformats.org/drawingml/2006/main">
          <a:off x="2819400" y="1600200"/>
          <a:ext cx="9906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IN" sz="1100" dirty="0"/>
        </a:p>
      </cdr:txBody>
    </cdr:sp>
  </cdr:relSizeAnchor>
  <cdr:relSizeAnchor xmlns:cdr="http://schemas.openxmlformats.org/drawingml/2006/chartDrawing">
    <cdr:from>
      <cdr:x>0.42905</cdr:x>
      <cdr:y>0.72873</cdr:y>
    </cdr:from>
    <cdr:to>
      <cdr:x>0.54203</cdr:x>
      <cdr:y>0.78524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2A742FE1-36F8-B3C3-0990-52B228557AF3}"/>
            </a:ext>
          </a:extLst>
        </cdr:cNvPr>
        <cdr:cNvSpPr txBox="1"/>
      </cdr:nvSpPr>
      <cdr:spPr>
        <a:xfrm xmlns:a="http://schemas.openxmlformats.org/drawingml/2006/main">
          <a:off x="4559223" y="3562875"/>
          <a:ext cx="1200615" cy="2763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/>
            <a:t>(Transport)</a:t>
          </a:r>
          <a:endParaRPr lang="en-IN" sz="1200" b="1" dirty="0"/>
        </a:p>
      </cdr:txBody>
    </cdr:sp>
  </cdr:relSizeAnchor>
  <cdr:relSizeAnchor xmlns:cdr="http://schemas.openxmlformats.org/drawingml/2006/chartDrawing">
    <cdr:from>
      <cdr:x>0.4322</cdr:x>
      <cdr:y>0.29715</cdr:y>
    </cdr:from>
    <cdr:to>
      <cdr:x>0.513</cdr:x>
      <cdr:y>0.35189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CCA11ABC-5C57-0AB7-404E-EF98A8446917}"/>
            </a:ext>
          </a:extLst>
        </cdr:cNvPr>
        <cdr:cNvSpPr txBox="1"/>
      </cdr:nvSpPr>
      <cdr:spPr>
        <a:xfrm xmlns:a="http://schemas.openxmlformats.org/drawingml/2006/main">
          <a:off x="4592677" y="1452835"/>
          <a:ext cx="858644" cy="2676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(</a:t>
          </a:r>
          <a:r>
            <a:rPr lang="en-US" sz="1600" b="1" dirty="0"/>
            <a:t>Garden</a:t>
          </a:r>
          <a:r>
            <a:rPr lang="en-US" sz="1100" dirty="0"/>
            <a:t>)</a:t>
          </a:r>
          <a:endParaRPr lang="en-IN" sz="1100" dirty="0"/>
        </a:p>
      </cdr:txBody>
    </cdr:sp>
  </cdr:relSizeAnchor>
  <cdr:relSizeAnchor xmlns:cdr="http://schemas.openxmlformats.org/drawingml/2006/chartDrawing">
    <cdr:from>
      <cdr:x>0.53681</cdr:x>
      <cdr:y>0.23121</cdr:y>
    </cdr:from>
    <cdr:to>
      <cdr:x>0.64175</cdr:x>
      <cdr:y>0.31104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054D2C14-F201-B537-7D66-A66CE3C4A093}"/>
            </a:ext>
          </a:extLst>
        </cdr:cNvPr>
        <cdr:cNvSpPr txBox="1"/>
      </cdr:nvSpPr>
      <cdr:spPr>
        <a:xfrm xmlns:a="http://schemas.openxmlformats.org/drawingml/2006/main">
          <a:off x="5704315" y="1130416"/>
          <a:ext cx="1115122" cy="3902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/>
            <a:t>(</a:t>
          </a:r>
          <a:r>
            <a:rPr lang="en-US" sz="1400" b="1" dirty="0"/>
            <a:t>Environment</a:t>
          </a:r>
          <a:r>
            <a:rPr lang="en-US" sz="1400" dirty="0"/>
            <a:t>)</a:t>
          </a:r>
          <a:endParaRPr lang="en-IN" sz="1400" dirty="0"/>
        </a:p>
      </cdr:txBody>
    </cdr:sp>
  </cdr:relSizeAnchor>
  <cdr:relSizeAnchor xmlns:cdr="http://schemas.openxmlformats.org/drawingml/2006/chartDrawing">
    <cdr:from>
      <cdr:x>0.64417</cdr:x>
      <cdr:y>0.55488</cdr:y>
    </cdr:from>
    <cdr:to>
      <cdr:x>0.71238</cdr:x>
      <cdr:y>0.62331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371ABA02-5A5E-1AE3-0E5A-B41E005A75D5}"/>
            </a:ext>
          </a:extLst>
        </cdr:cNvPr>
        <cdr:cNvSpPr txBox="1"/>
      </cdr:nvSpPr>
      <cdr:spPr>
        <a:xfrm xmlns:a="http://schemas.openxmlformats.org/drawingml/2006/main">
          <a:off x="6845223" y="2712921"/>
          <a:ext cx="724830" cy="3345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/>
            <a:t>(</a:t>
          </a:r>
          <a:r>
            <a:rPr lang="en-US" sz="1400" b="1" dirty="0"/>
            <a:t>PWD</a:t>
          </a:r>
          <a:r>
            <a:rPr lang="en-US" sz="1100" dirty="0"/>
            <a:t>)</a:t>
          </a:r>
          <a:endParaRPr lang="en-IN" sz="1100" dirty="0"/>
        </a:p>
      </cdr:txBody>
    </cdr:sp>
  </cdr:relSizeAnchor>
  <cdr:relSizeAnchor xmlns:cdr="http://schemas.openxmlformats.org/drawingml/2006/chartDrawing">
    <cdr:from>
      <cdr:x>0.57712</cdr:x>
      <cdr:y>0.67472</cdr:y>
    </cdr:from>
    <cdr:to>
      <cdr:x>0.65068</cdr:x>
      <cdr:y>0.72612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61C8B94E-0C54-EE4B-C4DC-31190A79327F}"/>
            </a:ext>
          </a:extLst>
        </cdr:cNvPr>
        <cdr:cNvSpPr txBox="1"/>
      </cdr:nvSpPr>
      <cdr:spPr>
        <a:xfrm xmlns:a="http://schemas.openxmlformats.org/drawingml/2006/main">
          <a:off x="6912131" y="3324027"/>
          <a:ext cx="880947" cy="2532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/>
            <a:t>(SWM)</a:t>
          </a:r>
          <a:endParaRPr lang="en-IN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F6969C-C1BF-4C94-9422-89A6D1D9B53D}" type="datetimeFigureOut">
              <a:rPr lang="en-IN" smtClean="0"/>
              <a:t>07-01-2025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A428F9-6513-40F4-9C3B-C64F7B98796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7444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A428F9-6513-40F4-9C3B-C64F7B98796E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9480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A428F9-6513-40F4-9C3B-C64F7B98796E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0541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A689-5E1B-4DF3-BF3A-751285116310}" type="datetimeFigureOut">
              <a:rPr lang="en-IN" smtClean="0"/>
              <a:t>07-01-2025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D40-20F4-49FB-ABC3-DF84599FE7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272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A689-5E1B-4DF3-BF3A-751285116310}" type="datetimeFigureOut">
              <a:rPr lang="en-IN" smtClean="0"/>
              <a:t>07-01-2025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D40-20F4-49FB-ABC3-DF84599FE7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234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A689-5E1B-4DF3-BF3A-751285116310}" type="datetimeFigureOut">
              <a:rPr lang="en-IN" smtClean="0"/>
              <a:t>07-01-2025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D40-20F4-49FB-ABC3-DF84599FE7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105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A689-5E1B-4DF3-BF3A-751285116310}" type="datetimeFigureOut">
              <a:rPr lang="en-IN" smtClean="0"/>
              <a:t>07-01-2025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D40-20F4-49FB-ABC3-DF84599FE7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405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A689-5E1B-4DF3-BF3A-751285116310}" type="datetimeFigureOut">
              <a:rPr lang="en-IN" smtClean="0"/>
              <a:t>07-01-2025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D40-20F4-49FB-ABC3-DF84599FE7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647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A689-5E1B-4DF3-BF3A-751285116310}" type="datetimeFigureOut">
              <a:rPr lang="en-IN" smtClean="0"/>
              <a:t>07-01-2025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D40-20F4-49FB-ABC3-DF84599FE7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559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A689-5E1B-4DF3-BF3A-751285116310}" type="datetimeFigureOut">
              <a:rPr lang="en-IN" smtClean="0"/>
              <a:t>07-01-2025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D40-20F4-49FB-ABC3-DF84599FE7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511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A689-5E1B-4DF3-BF3A-751285116310}" type="datetimeFigureOut">
              <a:rPr lang="en-IN" smtClean="0"/>
              <a:t>07-01-2025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D40-20F4-49FB-ABC3-DF84599FE7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356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A689-5E1B-4DF3-BF3A-751285116310}" type="datetimeFigureOut">
              <a:rPr lang="en-IN" smtClean="0"/>
              <a:t>07-01-2025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D40-20F4-49FB-ABC3-DF84599FE7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4509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A689-5E1B-4DF3-BF3A-751285116310}" type="datetimeFigureOut">
              <a:rPr lang="en-IN" smtClean="0"/>
              <a:t>07-01-2025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D40-20F4-49FB-ABC3-DF84599FE7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363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8A689-5E1B-4DF3-BF3A-751285116310}" type="datetimeFigureOut">
              <a:rPr lang="en-IN" smtClean="0"/>
              <a:t>07-01-2025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FBD40-20F4-49FB-ABC3-DF84599FE78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846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8A689-5E1B-4DF3-BF3A-751285116310}" type="datetimeFigureOut">
              <a:rPr lang="en-IN" smtClean="0"/>
              <a:t>07-01-2025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FBD40-20F4-49FB-ABC3-DF84599FE78D}" type="slidenum">
              <a:rPr lang="en-IN" smtClean="0"/>
              <a:t>‹#›</a:t>
            </a:fld>
            <a:endParaRPr lang="en-IN"/>
          </a:p>
        </p:txBody>
      </p:sp>
      <p:pic>
        <p:nvPicPr>
          <p:cNvPr id="7" name="Picture 6" descr="WhatsApp Image 2022-11-14 at 2.46.09 PM.jpeg">
            <a:extLst>
              <a:ext uri="{FF2B5EF4-FFF2-40B4-BE49-F238E27FC236}">
                <a16:creationId xmlns:a16="http://schemas.microsoft.com/office/drawing/2014/main" id="{706AC513-E4CF-418D-9FB0-702477268A77}"/>
              </a:ext>
            </a:extLst>
          </p:cNvPr>
          <p:cNvPicPr>
            <a:picLocks noGrp="1" noChangeAspect="1"/>
          </p:cNvPicPr>
          <p:nvPr isPhoto="1" userDrawn="1"/>
        </p:nvPicPr>
        <p:blipFill>
          <a:blip r:embed="rId1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279" y="-14747"/>
            <a:ext cx="1227328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3779D75-2A46-46FC-B5D3-3229C96F441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1195" y="442047"/>
            <a:ext cx="724132" cy="267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24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grievances.maharashtra.gov.in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2178A9-644C-4ED3-B76F-78E396373E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6101" y="2957476"/>
            <a:ext cx="9144000" cy="776106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Mira Bhaynder Municipal Corporation </a:t>
            </a:r>
            <a:endParaRPr lang="en-IN" sz="44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66665A-0A30-44C6-A718-5E7130D1EC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4854" y="4051286"/>
            <a:ext cx="11381943" cy="1912666"/>
          </a:xfrm>
        </p:spPr>
        <p:txBody>
          <a:bodyPr>
            <a:normAutofit fontScale="70000" lnSpcReduction="20000"/>
          </a:bodyPr>
          <a:lstStyle/>
          <a:p>
            <a:r>
              <a:rPr lang="en-US" sz="5800" b="1" dirty="0">
                <a:solidFill>
                  <a:schemeClr val="accent1">
                    <a:lumMod val="50000"/>
                  </a:schemeClr>
                </a:solidFill>
              </a:rPr>
              <a:t>Review Meeting on Progress of Implementation of Activities Under National Clean Air Programme (NCAP) for XV-FC. </a:t>
            </a:r>
          </a:p>
          <a:p>
            <a:r>
              <a:rPr lang="en-US" sz="3800" b="1" dirty="0">
                <a:solidFill>
                  <a:schemeClr val="accent1">
                    <a:lumMod val="50000"/>
                  </a:schemeClr>
                </a:solidFill>
              </a:rPr>
              <a:t>Date: </a:t>
            </a:r>
            <a:r>
              <a:rPr lang="en-US" sz="4500" b="1" dirty="0">
                <a:solidFill>
                  <a:schemeClr val="accent1">
                    <a:lumMod val="50000"/>
                  </a:schemeClr>
                </a:solidFill>
              </a:rPr>
              <a:t>28.11.2024</a:t>
            </a:r>
            <a:endParaRPr lang="en-US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17F2E7F-286F-42DE-8616-EB2DED8E480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966" y="1140967"/>
            <a:ext cx="1938436" cy="193493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7964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26E24-5B78-41FB-B01F-14C3BE20F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083559"/>
            <a:ext cx="7886700" cy="60079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Physical and Financial Status</a:t>
            </a:r>
            <a:endParaRPr lang="en-IN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52250D0-6C54-4377-84DD-24FF64EA6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934733"/>
              </p:ext>
            </p:extLst>
          </p:nvPr>
        </p:nvGraphicFramePr>
        <p:xfrm>
          <a:off x="472610" y="1695236"/>
          <a:ext cx="11124659" cy="5206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243">
                  <a:extLst>
                    <a:ext uri="{9D8B030D-6E8A-4147-A177-3AD203B41FA5}">
                      <a16:colId xmlns:a16="http://schemas.microsoft.com/office/drawing/2014/main" val="250073528"/>
                    </a:ext>
                  </a:extLst>
                </a:gridCol>
                <a:gridCol w="2543178">
                  <a:extLst>
                    <a:ext uri="{9D8B030D-6E8A-4147-A177-3AD203B41FA5}">
                      <a16:colId xmlns:a16="http://schemas.microsoft.com/office/drawing/2014/main" val="2239728008"/>
                    </a:ext>
                  </a:extLst>
                </a:gridCol>
                <a:gridCol w="1566863">
                  <a:extLst>
                    <a:ext uri="{9D8B030D-6E8A-4147-A177-3AD203B41FA5}">
                      <a16:colId xmlns:a16="http://schemas.microsoft.com/office/drawing/2014/main" val="65979419"/>
                    </a:ext>
                  </a:extLst>
                </a:gridCol>
                <a:gridCol w="1566863">
                  <a:extLst>
                    <a:ext uri="{9D8B030D-6E8A-4147-A177-3AD203B41FA5}">
                      <a16:colId xmlns:a16="http://schemas.microsoft.com/office/drawing/2014/main" val="1328699181"/>
                    </a:ext>
                  </a:extLst>
                </a:gridCol>
                <a:gridCol w="4828512">
                  <a:extLst>
                    <a:ext uri="{9D8B030D-6E8A-4147-A177-3AD203B41FA5}">
                      <a16:colId xmlns:a16="http://schemas.microsoft.com/office/drawing/2014/main" val="3394132559"/>
                    </a:ext>
                  </a:extLst>
                </a:gridCol>
              </a:tblGrid>
              <a:tr h="520999">
                <a:tc gridSpan="5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PWD Department: 9.45 Crores</a:t>
                      </a:r>
                      <a:endParaRPr lang="en-IN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2812670"/>
                  </a:ext>
                </a:extLst>
              </a:tr>
              <a:tr h="52099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Sr. no.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Activities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Quantity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Committed Amount (in Cr.)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064638"/>
                  </a:ext>
                </a:extLst>
              </a:tr>
              <a:tr h="5209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EV Charging Stations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0.99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Completed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853018"/>
                  </a:ext>
                </a:extLst>
              </a:tr>
              <a:tr h="52099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Scrubbers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1.06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Completed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966271"/>
                  </a:ext>
                </a:extLst>
              </a:tr>
              <a:tr h="488493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Solar Power Projects 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2.10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600" dirty="0"/>
                        <a:t>Completed (at 7 locations) Nagar Bhavan, Ghodbundar Depo, Kalpna Chawla Fire Station, Vilasrao Deshmukh Bhavan, Bhayander Municipal School, Bhayander (W), Kashigaon School Mira Road (E)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440838"/>
                  </a:ext>
                </a:extLst>
              </a:tr>
              <a:tr h="55115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dirty="0"/>
                        <a:t>Ongoing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574991"/>
                  </a:ext>
                </a:extLst>
              </a:tr>
              <a:tr h="531387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Electric Crematoriums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5.15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Completed- B</a:t>
                      </a:r>
                      <a:r>
                        <a:rPr lang="en-IN" sz="1600" dirty="0"/>
                        <a:t>hayander (W) crematorium.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231645"/>
                  </a:ext>
                </a:extLst>
              </a:tr>
              <a:tr h="91489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IN" sz="1600" dirty="0"/>
                        <a:t>Ongoing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IN" sz="1600" dirty="0"/>
                        <a:t>Work proposed for Mira Road (E) crematorium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2399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9957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1EE1FDE-3922-9B91-A449-5845527DE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304982"/>
              </p:ext>
            </p:extLst>
          </p:nvPr>
        </p:nvGraphicFramePr>
        <p:xfrm>
          <a:off x="1191551" y="2683540"/>
          <a:ext cx="10104632" cy="1983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463">
                  <a:extLst>
                    <a:ext uri="{9D8B030D-6E8A-4147-A177-3AD203B41FA5}">
                      <a16:colId xmlns:a16="http://schemas.microsoft.com/office/drawing/2014/main" val="250073528"/>
                    </a:ext>
                  </a:extLst>
                </a:gridCol>
                <a:gridCol w="2309993">
                  <a:extLst>
                    <a:ext uri="{9D8B030D-6E8A-4147-A177-3AD203B41FA5}">
                      <a16:colId xmlns:a16="http://schemas.microsoft.com/office/drawing/2014/main" val="2239728008"/>
                    </a:ext>
                  </a:extLst>
                </a:gridCol>
                <a:gridCol w="1423196">
                  <a:extLst>
                    <a:ext uri="{9D8B030D-6E8A-4147-A177-3AD203B41FA5}">
                      <a16:colId xmlns:a16="http://schemas.microsoft.com/office/drawing/2014/main" val="65979419"/>
                    </a:ext>
                  </a:extLst>
                </a:gridCol>
                <a:gridCol w="1423196">
                  <a:extLst>
                    <a:ext uri="{9D8B030D-6E8A-4147-A177-3AD203B41FA5}">
                      <a16:colId xmlns:a16="http://schemas.microsoft.com/office/drawing/2014/main" val="498267516"/>
                    </a:ext>
                  </a:extLst>
                </a:gridCol>
                <a:gridCol w="4385784">
                  <a:extLst>
                    <a:ext uri="{9D8B030D-6E8A-4147-A177-3AD203B41FA5}">
                      <a16:colId xmlns:a16="http://schemas.microsoft.com/office/drawing/2014/main" val="3394132559"/>
                    </a:ext>
                  </a:extLst>
                </a:gridCol>
              </a:tblGrid>
              <a:tr h="52072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Solid Waste Management: 3.75 Crores</a:t>
                      </a:r>
                      <a:endParaRPr kumimoji="0" lang="en-IN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2812670"/>
                  </a:ext>
                </a:extLst>
              </a:tr>
              <a:tr h="52072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Sr. no.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Activities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Quantity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Committed Amount (in Cr.)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976652"/>
                  </a:ext>
                </a:extLst>
              </a:tr>
              <a:tr h="5207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endParaRPr lang="en-IN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Road sweeping machine</a:t>
                      </a:r>
                      <a:endParaRPr lang="en-IN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  <a:endParaRPr lang="en-IN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3.75</a:t>
                      </a:r>
                      <a:endParaRPr lang="en-IN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Completed</a:t>
                      </a:r>
                      <a:endParaRPr lang="en-IN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853018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25FAC17-9D6B-43F9-7B10-9B7FBA0FD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652271"/>
            <a:ext cx="7886700" cy="60079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Physical and Financial Status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509586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1EE1FDE-3922-9B91-A449-5845527DEB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505838"/>
              </p:ext>
            </p:extLst>
          </p:nvPr>
        </p:nvGraphicFramePr>
        <p:xfrm>
          <a:off x="1191551" y="2683540"/>
          <a:ext cx="10104632" cy="168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463">
                  <a:extLst>
                    <a:ext uri="{9D8B030D-6E8A-4147-A177-3AD203B41FA5}">
                      <a16:colId xmlns:a16="http://schemas.microsoft.com/office/drawing/2014/main" val="250073528"/>
                    </a:ext>
                  </a:extLst>
                </a:gridCol>
                <a:gridCol w="2309993">
                  <a:extLst>
                    <a:ext uri="{9D8B030D-6E8A-4147-A177-3AD203B41FA5}">
                      <a16:colId xmlns:a16="http://schemas.microsoft.com/office/drawing/2014/main" val="2239728008"/>
                    </a:ext>
                  </a:extLst>
                </a:gridCol>
                <a:gridCol w="1423196">
                  <a:extLst>
                    <a:ext uri="{9D8B030D-6E8A-4147-A177-3AD203B41FA5}">
                      <a16:colId xmlns:a16="http://schemas.microsoft.com/office/drawing/2014/main" val="65979419"/>
                    </a:ext>
                  </a:extLst>
                </a:gridCol>
                <a:gridCol w="1423196">
                  <a:extLst>
                    <a:ext uri="{9D8B030D-6E8A-4147-A177-3AD203B41FA5}">
                      <a16:colId xmlns:a16="http://schemas.microsoft.com/office/drawing/2014/main" val="498267516"/>
                    </a:ext>
                  </a:extLst>
                </a:gridCol>
                <a:gridCol w="4385784">
                  <a:extLst>
                    <a:ext uri="{9D8B030D-6E8A-4147-A177-3AD203B41FA5}">
                      <a16:colId xmlns:a16="http://schemas.microsoft.com/office/drawing/2014/main" val="3394132559"/>
                    </a:ext>
                  </a:extLst>
                </a:gridCol>
              </a:tblGrid>
              <a:tr h="52072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T</a:t>
                      </a:r>
                      <a:r>
                        <a:rPr kumimoji="0" lang="en-IN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ransport Department: 16 Crores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2812670"/>
                  </a:ext>
                </a:extLst>
              </a:tr>
              <a:tr h="52072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Sr. no.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Activities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Quantity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Amount Utilised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976652"/>
                  </a:ext>
                </a:extLst>
              </a:tr>
              <a:tr h="52072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  <a:endParaRPr lang="en-IN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EV buses</a:t>
                      </a:r>
                      <a:endParaRPr lang="en-IN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57</a:t>
                      </a:r>
                      <a:endParaRPr lang="en-IN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16</a:t>
                      </a:r>
                      <a:endParaRPr lang="en-IN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34 buses has arrived</a:t>
                      </a:r>
                      <a:endParaRPr lang="en-IN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966271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DBCA29C-8B49-E4A6-663C-0B5A15D5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618818"/>
            <a:ext cx="7886700" cy="60079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Physical and Financial Status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6223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3F2DC-ECE5-4465-95F3-185242C5AB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0078"/>
            <a:ext cx="10515600" cy="55885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AQI Data</a:t>
            </a:r>
            <a:endParaRPr lang="en-IN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02319FB-D98D-4A8D-9C2F-7E8378D7E1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7090009"/>
              </p:ext>
            </p:extLst>
          </p:nvPr>
        </p:nvGraphicFramePr>
        <p:xfrm>
          <a:off x="285132" y="2100313"/>
          <a:ext cx="5309418" cy="4028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441CA82-FCA7-4C57-8B15-A94E27C6D3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4930029"/>
              </p:ext>
            </p:extLst>
          </p:nvPr>
        </p:nvGraphicFramePr>
        <p:xfrm>
          <a:off x="5996813" y="2100313"/>
          <a:ext cx="5665107" cy="40287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05E364B7-0C56-46CC-9BBA-B434A0BCF777}"/>
              </a:ext>
            </a:extLst>
          </p:cNvPr>
          <p:cNvSpPr/>
          <p:nvPr/>
        </p:nvSpPr>
        <p:spPr>
          <a:xfrm>
            <a:off x="167148" y="1917290"/>
            <a:ext cx="5535559" cy="4444181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F120E2-8DAF-43D6-BF79-BFBB70FB4D06}"/>
              </a:ext>
            </a:extLst>
          </p:cNvPr>
          <p:cNvSpPr/>
          <p:nvPr/>
        </p:nvSpPr>
        <p:spPr>
          <a:xfrm>
            <a:off x="5996813" y="1917289"/>
            <a:ext cx="5665107" cy="4444181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54C88A-8B05-4946-90A3-C461D8E2D456}"/>
              </a:ext>
            </a:extLst>
          </p:cNvPr>
          <p:cNvSpPr txBox="1"/>
          <p:nvPr/>
        </p:nvSpPr>
        <p:spPr>
          <a:xfrm>
            <a:off x="1134761" y="6390966"/>
            <a:ext cx="9277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26.10 % reduction seen AQI data for the Year 2023-24 in Comparison to the Year 2022-23.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8108434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910FE3-BA68-4604-B7E7-6609B17050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327606"/>
              </p:ext>
            </p:extLst>
          </p:nvPr>
        </p:nvGraphicFramePr>
        <p:xfrm>
          <a:off x="364273" y="1775201"/>
          <a:ext cx="11463453" cy="4993587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626857">
                  <a:extLst>
                    <a:ext uri="{9D8B030D-6E8A-4147-A177-3AD203B41FA5}">
                      <a16:colId xmlns:a16="http://schemas.microsoft.com/office/drawing/2014/main" val="2233351294"/>
                    </a:ext>
                  </a:extLst>
                </a:gridCol>
                <a:gridCol w="3735415">
                  <a:extLst>
                    <a:ext uri="{9D8B030D-6E8A-4147-A177-3AD203B41FA5}">
                      <a16:colId xmlns:a16="http://schemas.microsoft.com/office/drawing/2014/main" val="2599720253"/>
                    </a:ext>
                  </a:extLst>
                </a:gridCol>
                <a:gridCol w="7101181">
                  <a:extLst>
                    <a:ext uri="{9D8B030D-6E8A-4147-A177-3AD203B41FA5}">
                      <a16:colId xmlns:a16="http://schemas.microsoft.com/office/drawing/2014/main" val="1326424180"/>
                    </a:ext>
                  </a:extLst>
                </a:gridCol>
              </a:tblGrid>
              <a:tr h="5937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</a:rPr>
                        <a:t>Sr. No.</a:t>
                      </a:r>
                      <a:endParaRPr lang="en-US" sz="16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</a:rPr>
                        <a:t>Parameters</a:t>
                      </a:r>
                      <a:endParaRPr lang="en-US" sz="16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+mn-lt"/>
                        </a:rPr>
                        <a:t>Remarks</a:t>
                      </a:r>
                      <a:endParaRPr lang="en-US" sz="16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3430522"/>
                  </a:ext>
                </a:extLst>
              </a:tr>
              <a:tr h="33102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+mn-lt"/>
                        </a:rPr>
                        <a:t>1.</a:t>
                      </a:r>
                      <a:endParaRPr lang="en-US" sz="1200" dirty="0">
                        <a:solidFill>
                          <a:srgbClr val="202124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Status Of Development Of Micro Level City Action Plan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+mn-lt"/>
                        </a:rPr>
                        <a:t>In</a:t>
                      </a:r>
                      <a:r>
                        <a:rPr lang="en-IN" sz="1200" baseline="0" dirty="0">
                          <a:latin typeface="+mn-lt"/>
                        </a:rPr>
                        <a:t> progress</a:t>
                      </a:r>
                      <a:endParaRPr lang="en-IN" sz="1200" dirty="0">
                        <a:latin typeface="+mn-lt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58051"/>
                  </a:ext>
                </a:extLst>
              </a:tr>
              <a:tr h="33102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+mn-lt"/>
                        </a:rPr>
                        <a:t>2.</a:t>
                      </a:r>
                      <a:endParaRPr lang="en-US" sz="1200" dirty="0">
                        <a:solidFill>
                          <a:srgbClr val="202124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Status Of Populating Data On PRANA Portal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+mn-lt"/>
                        </a:rPr>
                        <a:t>In</a:t>
                      </a:r>
                      <a:r>
                        <a:rPr lang="en-IN" sz="1200" baseline="0" dirty="0">
                          <a:latin typeface="+mn-lt"/>
                        </a:rPr>
                        <a:t> progress</a:t>
                      </a:r>
                      <a:endParaRPr lang="en-IN" sz="1200" dirty="0">
                        <a:latin typeface="+mn-lt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4839597"/>
                  </a:ext>
                </a:extLst>
              </a:tr>
              <a:tr h="331028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+mn-lt"/>
                        </a:rPr>
                        <a:t>3.</a:t>
                      </a:r>
                      <a:endParaRPr lang="en-US" sz="1200" dirty="0">
                        <a:solidFill>
                          <a:srgbClr val="202124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Status Of Submission Of Ranking  Of Cities On PRANA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200" dirty="0">
                          <a:latin typeface="+mn-lt"/>
                        </a:rPr>
                        <a:t>In</a:t>
                      </a:r>
                      <a:r>
                        <a:rPr lang="en-IN" sz="1200" baseline="0" dirty="0">
                          <a:latin typeface="+mn-lt"/>
                        </a:rPr>
                        <a:t> progress</a:t>
                      </a:r>
                      <a:endParaRPr lang="en-IN" sz="1200" dirty="0">
                        <a:latin typeface="+mn-lt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9766479"/>
                  </a:ext>
                </a:extLst>
              </a:tr>
              <a:tr h="54592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+mn-lt"/>
                        </a:rPr>
                        <a:t>4.</a:t>
                      </a:r>
                      <a:endParaRPr lang="en-US" sz="1200" dirty="0">
                        <a:solidFill>
                          <a:srgbClr val="202124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Workshops /Awareness Program As Per The CBPO Guidelines Issued 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Awareness</a:t>
                      </a:r>
                      <a:r>
                        <a:rPr lang="en-US" sz="1200" baseline="0" dirty="0">
                          <a:latin typeface="+mn-lt"/>
                        </a:rPr>
                        <a:t> Workshop And IEC Activities (Street Play, Cycle Marathon, Competitions, etc.)  undertaken As Per CBPO Guidelines {Work Order Given}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2178181"/>
                  </a:ext>
                </a:extLst>
              </a:tr>
              <a:tr h="44537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+mn-lt"/>
                        </a:rPr>
                        <a:t>5.</a:t>
                      </a:r>
                      <a:endParaRPr lang="en-US" sz="1200" dirty="0">
                        <a:solidFill>
                          <a:srgbClr val="202124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Status of mission life conducted at City Level </a:t>
                      </a:r>
                      <a:endParaRPr lang="en-US" sz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Social Media Awareness, Eco-friendly festivals, street play on ban of Single-use plastic &amp; Firecrackers, Tree Plantation, etc.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373085"/>
                  </a:ext>
                </a:extLst>
              </a:tr>
              <a:tr h="305901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+mn-lt"/>
                        </a:rPr>
                        <a:t>6</a:t>
                      </a:r>
                      <a:endParaRPr lang="en-US" sz="1200" dirty="0">
                        <a:solidFill>
                          <a:srgbClr val="202124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Status Of SA Study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8303609"/>
                  </a:ext>
                </a:extLst>
              </a:tr>
              <a:tr h="674773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+mn-lt"/>
                        </a:rPr>
                        <a:t>7.</a:t>
                      </a:r>
                      <a:endParaRPr lang="en-US" sz="1200" dirty="0">
                        <a:solidFill>
                          <a:srgbClr val="202124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Status Of Engagement Of IoRs 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dirty="0">
                          <a:latin typeface="+mn-lt"/>
                        </a:rPr>
                        <a:t>Name Of IoRs Engaged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en-US" sz="1200" dirty="0">
                          <a:latin typeface="+mn-lt"/>
                        </a:rPr>
                        <a:t>Date Of MoU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8084"/>
                  </a:ext>
                </a:extLst>
              </a:tr>
              <a:tr h="3429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+mn-lt"/>
                        </a:rPr>
                        <a:t>8.</a:t>
                      </a:r>
                      <a:endParaRPr lang="en-US" sz="1200" dirty="0">
                        <a:solidFill>
                          <a:srgbClr val="202124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Status Of Submission Of State Action Plan (SAP)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0332594"/>
                  </a:ext>
                </a:extLst>
              </a:tr>
              <a:tr h="2729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+mn-lt"/>
                        </a:rPr>
                        <a:t>9.</a:t>
                      </a:r>
                      <a:endParaRPr lang="en-US" sz="1200" dirty="0">
                        <a:solidFill>
                          <a:srgbClr val="202124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Status of Emissions Inventory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NA</a:t>
                      </a: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7296108"/>
                  </a:ext>
                </a:extLst>
              </a:tr>
              <a:tr h="272960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+mn-lt"/>
                        </a:rPr>
                        <a:t>10.</a:t>
                      </a:r>
                      <a:endParaRPr lang="en-US" sz="1200" dirty="0">
                        <a:solidFill>
                          <a:srgbClr val="202124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No. Of Hotspots Identified And Its Status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12 Hotspots have been Identified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50092"/>
                  </a:ext>
                </a:extLst>
              </a:tr>
              <a:tr h="545922">
                <a:tc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>
                          <a:latin typeface="+mn-lt"/>
                        </a:rPr>
                        <a:t>11.</a:t>
                      </a:r>
                      <a:endParaRPr lang="en-US" sz="1200" dirty="0">
                        <a:solidFill>
                          <a:srgbClr val="202124"/>
                        </a:solidFill>
                        <a:latin typeface="+mn-lt"/>
                        <a:ea typeface="Times New Roman"/>
                        <a:cs typeface="Calibri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Status Public Grievances Portals</a:t>
                      </a:r>
                      <a:endParaRPr lang="en-US" sz="12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Active and open to public on MBMC website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</a:rPr>
                        <a:t>Link : </a:t>
                      </a:r>
                      <a:r>
                        <a:rPr lang="en-US" sz="1200" dirty="0">
                          <a:latin typeface="+mn-lt"/>
                          <a:hlinkClick r:id="rId2"/>
                        </a:rPr>
                        <a:t>https://grievances.maharashtra.gov.in</a:t>
                      </a:r>
                      <a:r>
                        <a:rPr lang="en-US" sz="1200" dirty="0">
                          <a:latin typeface="+mn-lt"/>
                        </a:rPr>
                        <a:t> </a:t>
                      </a:r>
                      <a:endParaRPr lang="en-US" sz="120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9836" marR="2983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50441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2ADE5BDC-804C-40FC-81E0-162D49B7A4EA}"/>
              </a:ext>
            </a:extLst>
          </p:cNvPr>
          <p:cNvSpPr/>
          <p:nvPr/>
        </p:nvSpPr>
        <p:spPr>
          <a:xfrm>
            <a:off x="-431256" y="1190426"/>
            <a:ext cx="106792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7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ea typeface="Times New Roman" pitchFamily="18" charset="0"/>
                <a:cs typeface="Calibri" pitchFamily="34" charset="0"/>
              </a:rPr>
              <a:t>NCAP Implementation Status at MBMC</a:t>
            </a:r>
            <a:endParaRPr lang="en-US" sz="3200" dirty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5367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8D4F2-BE26-4F78-B962-45A618F5D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611008"/>
            <a:ext cx="7886700" cy="994172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THANK YOU.</a:t>
            </a:r>
            <a:endParaRPr lang="en-IN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C0782C-E0F7-40AE-92D7-77245EA0F8C9}"/>
              </a:ext>
            </a:extLst>
          </p:cNvPr>
          <p:cNvSpPr/>
          <p:nvPr/>
        </p:nvSpPr>
        <p:spPr>
          <a:xfrm>
            <a:off x="2152650" y="1903536"/>
            <a:ext cx="78867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Together we can achieve the goal of NCAP</a:t>
            </a:r>
            <a:endParaRPr lang="en-IN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C7E94A-4D45-4737-8079-66F9829E537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543" y="3362048"/>
            <a:ext cx="2592342" cy="319577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121096E-6F1B-4219-8CA1-44120AF2F73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58120" y="3544964"/>
            <a:ext cx="1730861" cy="301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091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B2E060D-F9D9-35EA-154C-F55136A801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263377"/>
              </p:ext>
            </p:extLst>
          </p:nvPr>
        </p:nvGraphicFramePr>
        <p:xfrm>
          <a:off x="579864" y="2720898"/>
          <a:ext cx="10939347" cy="2730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5483">
                  <a:extLst>
                    <a:ext uri="{9D8B030D-6E8A-4147-A177-3AD203B41FA5}">
                      <a16:colId xmlns:a16="http://schemas.microsoft.com/office/drawing/2014/main" val="1997457923"/>
                    </a:ext>
                  </a:extLst>
                </a:gridCol>
                <a:gridCol w="1215483">
                  <a:extLst>
                    <a:ext uri="{9D8B030D-6E8A-4147-A177-3AD203B41FA5}">
                      <a16:colId xmlns:a16="http://schemas.microsoft.com/office/drawing/2014/main" val="15345637"/>
                    </a:ext>
                  </a:extLst>
                </a:gridCol>
                <a:gridCol w="1215483">
                  <a:extLst>
                    <a:ext uri="{9D8B030D-6E8A-4147-A177-3AD203B41FA5}">
                      <a16:colId xmlns:a16="http://schemas.microsoft.com/office/drawing/2014/main" val="3235016407"/>
                    </a:ext>
                  </a:extLst>
                </a:gridCol>
                <a:gridCol w="1215483">
                  <a:extLst>
                    <a:ext uri="{9D8B030D-6E8A-4147-A177-3AD203B41FA5}">
                      <a16:colId xmlns:a16="http://schemas.microsoft.com/office/drawing/2014/main" val="1207698729"/>
                    </a:ext>
                  </a:extLst>
                </a:gridCol>
                <a:gridCol w="1215483">
                  <a:extLst>
                    <a:ext uri="{9D8B030D-6E8A-4147-A177-3AD203B41FA5}">
                      <a16:colId xmlns:a16="http://schemas.microsoft.com/office/drawing/2014/main" val="2255896709"/>
                    </a:ext>
                  </a:extLst>
                </a:gridCol>
                <a:gridCol w="1215483">
                  <a:extLst>
                    <a:ext uri="{9D8B030D-6E8A-4147-A177-3AD203B41FA5}">
                      <a16:colId xmlns:a16="http://schemas.microsoft.com/office/drawing/2014/main" val="1149484458"/>
                    </a:ext>
                  </a:extLst>
                </a:gridCol>
                <a:gridCol w="1215483">
                  <a:extLst>
                    <a:ext uri="{9D8B030D-6E8A-4147-A177-3AD203B41FA5}">
                      <a16:colId xmlns:a16="http://schemas.microsoft.com/office/drawing/2014/main" val="2830978145"/>
                    </a:ext>
                  </a:extLst>
                </a:gridCol>
                <a:gridCol w="1215483">
                  <a:extLst>
                    <a:ext uri="{9D8B030D-6E8A-4147-A177-3AD203B41FA5}">
                      <a16:colId xmlns:a16="http://schemas.microsoft.com/office/drawing/2014/main" val="263908456"/>
                    </a:ext>
                  </a:extLst>
                </a:gridCol>
                <a:gridCol w="1215483">
                  <a:extLst>
                    <a:ext uri="{9D8B030D-6E8A-4147-A177-3AD203B41FA5}">
                      <a16:colId xmlns:a16="http://schemas.microsoft.com/office/drawing/2014/main" val="2270529123"/>
                    </a:ext>
                  </a:extLst>
                </a:gridCol>
              </a:tblGrid>
              <a:tr h="847492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Urban Local  Body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FUND RELEASED IN FY 2020-21</a:t>
                      </a:r>
                      <a:endParaRPr lang="en-IN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FUND RELEASED IN  FY 2021-22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IN" sz="16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XV FUND RELEASED IN FY 2022-23</a:t>
                      </a:r>
                      <a:endParaRPr lang="en-IN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TOTAL FUND RELEASED</a:t>
                      </a:r>
                      <a:endParaRPr lang="en-IN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FUND UTILIZED BY ALL DEPT </a:t>
                      </a:r>
                      <a:r>
                        <a:rPr lang="en-US" sz="1400" b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BY 09.10.2024</a:t>
                      </a:r>
                      <a:endParaRPr lang="en-IN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% UTILIZATION</a:t>
                      </a:r>
                      <a:endParaRPr lang="en-IN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tc rowSpan="2">
                  <a:txBody>
                    <a:bodyPr/>
                    <a:lstStyle/>
                    <a:p>
                      <a:pPr marL="0" marR="0" lvl="0" indent="0" algn="ctr" defTabSz="80202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Amount REMAING WITH ULB (not distributed to any dept yet)</a:t>
                      </a:r>
                      <a:endParaRPr lang="en-IN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extLst>
                  <a:ext uri="{0D108BD9-81ED-4DB2-BD59-A6C34878D82A}">
                    <a16:rowId xmlns:a16="http://schemas.microsoft.com/office/drawing/2014/main" val="4028785344"/>
                  </a:ext>
                </a:extLst>
              </a:tr>
              <a:tr h="609134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FUND </a:t>
                      </a:r>
                      <a:endParaRPr lang="en-IN" sz="1600" dirty="0">
                        <a:latin typeface="+mn-lt"/>
                      </a:endParaRPr>
                    </a:p>
                  </a:txBody>
                  <a:tcPr marL="29522" marR="2952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INCENTIVE GRANTS</a:t>
                      </a:r>
                      <a:endParaRPr lang="en-IN" dirty="0"/>
                    </a:p>
                  </a:txBody>
                  <a:tcPr marL="29522" marR="29522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719206"/>
                  </a:ext>
                </a:extLst>
              </a:tr>
              <a:tr h="6175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Mira-</a:t>
                      </a:r>
                      <a:r>
                        <a:rPr lang="en-US" sz="1600" dirty="0" err="1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Bhayander</a:t>
                      </a:r>
                      <a:endParaRPr lang="en-IN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</a:t>
                      </a:r>
                      <a:endParaRPr lang="en-IN" dirty="0"/>
                    </a:p>
                  </a:txBody>
                  <a:tcPr marL="29522" marR="2952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endParaRPr lang="en-IN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en-IN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endParaRPr lang="en-IN"/>
                    </a:p>
                  </a:txBody>
                  <a:tcPr marL="29522" marR="2952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e=</a:t>
                      </a:r>
                      <a:endParaRPr lang="en-IN" sz="1600" b="1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(a+b+c+d)</a:t>
                      </a:r>
                      <a:endParaRPr lang="en-IN" dirty="0"/>
                    </a:p>
                  </a:txBody>
                  <a:tcPr marL="29522" marR="295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</a:t>
                      </a:r>
                      <a:endParaRPr lang="en-IN" dirty="0"/>
                    </a:p>
                  </a:txBody>
                  <a:tcPr marL="29522" marR="295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g= (f/e*100)</a:t>
                      </a:r>
                      <a:endParaRPr lang="en-IN" dirty="0"/>
                    </a:p>
                  </a:txBody>
                  <a:tcPr marL="29522" marR="2952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IN" dirty="0"/>
                    </a:p>
                  </a:txBody>
                  <a:tcPr marL="29522" marR="29522" marT="0" marB="0"/>
                </a:tc>
                <a:extLst>
                  <a:ext uri="{0D108BD9-81ED-4DB2-BD59-A6C34878D82A}">
                    <a16:rowId xmlns:a16="http://schemas.microsoft.com/office/drawing/2014/main" val="2956802937"/>
                  </a:ext>
                </a:extLst>
              </a:tr>
              <a:tr h="656381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Mira-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Bhayander</a:t>
                      </a:r>
                      <a:endParaRPr lang="en-IN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21.63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11.75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0.22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9.15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42.75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32.48</a:t>
                      </a:r>
                    </a:p>
                  </a:txBody>
                  <a:tcPr marL="29522" marR="2952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N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75.97</a:t>
                      </a:r>
                    </a:p>
                  </a:txBody>
                  <a:tcPr marL="29522" marR="2952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0.28</a:t>
                      </a:r>
                      <a:endParaRPr lang="en-IN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522" marR="29522" marT="0" marB="0"/>
                </a:tc>
                <a:extLst>
                  <a:ext uri="{0D108BD9-81ED-4DB2-BD59-A6C34878D82A}">
                    <a16:rowId xmlns:a16="http://schemas.microsoft.com/office/drawing/2014/main" val="176273697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26C2CE06-2FFE-DAB4-EC25-3CD72884C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08341"/>
            <a:ext cx="1051560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Status of fund Utilization under XV-FC Air Quality Improvement Grants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5FC67D-9F17-C3B4-71A7-A6D8C1A32EE6}"/>
              </a:ext>
            </a:extLst>
          </p:cNvPr>
          <p:cNvSpPr txBox="1"/>
          <p:nvPr/>
        </p:nvSpPr>
        <p:spPr>
          <a:xfrm>
            <a:off x="9288965" y="2376271"/>
            <a:ext cx="3023839" cy="6656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(*Amount in Crores)</a:t>
            </a:r>
            <a:endParaRPr lang="en-IN" sz="1600" b="1" i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5850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35695-569A-B076-79A9-029F3E3D8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166" y="1669818"/>
            <a:ext cx="11062010" cy="1325563"/>
          </a:xfrm>
        </p:spPr>
        <p:txBody>
          <a:bodyPr>
            <a:normAutofit fontScale="90000"/>
          </a:bodyPr>
          <a:lstStyle/>
          <a:p>
            <a:r>
              <a:rPr lang="en-US" sz="3600" b="1" i="0" dirty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Times New Roman" panose="02020603050405020304" pitchFamily="18" charset="0"/>
              </a:rPr>
              <a:t>Urban Consolidation Funds Allocation and Expected Funding for</a:t>
            </a: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3600" b="1" i="0" dirty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Times New Roman" panose="02020603050405020304" pitchFamily="18" charset="0"/>
              </a:rPr>
              <a:t>Mira Bhaindar Municipal Corporation 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dirty="0"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5E79387-CC05-5C27-B08D-AAE628BC8C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4252772"/>
              </p:ext>
            </p:extLst>
          </p:nvPr>
        </p:nvGraphicFramePr>
        <p:xfrm>
          <a:off x="156117" y="2704170"/>
          <a:ext cx="11675328" cy="2804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9659">
                  <a:extLst>
                    <a:ext uri="{9D8B030D-6E8A-4147-A177-3AD203B41FA5}">
                      <a16:colId xmlns:a16="http://schemas.microsoft.com/office/drawing/2014/main" val="3379766229"/>
                    </a:ext>
                  </a:extLst>
                </a:gridCol>
                <a:gridCol w="1536318">
                  <a:extLst>
                    <a:ext uri="{9D8B030D-6E8A-4147-A177-3AD203B41FA5}">
                      <a16:colId xmlns:a16="http://schemas.microsoft.com/office/drawing/2014/main" val="4010639685"/>
                    </a:ext>
                  </a:extLst>
                </a:gridCol>
                <a:gridCol w="1095369">
                  <a:extLst>
                    <a:ext uri="{9D8B030D-6E8A-4147-A177-3AD203B41FA5}">
                      <a16:colId xmlns:a16="http://schemas.microsoft.com/office/drawing/2014/main" val="2688714641"/>
                    </a:ext>
                  </a:extLst>
                </a:gridCol>
                <a:gridCol w="1460810">
                  <a:extLst>
                    <a:ext uri="{9D8B030D-6E8A-4147-A177-3AD203B41FA5}">
                      <a16:colId xmlns:a16="http://schemas.microsoft.com/office/drawing/2014/main" val="251936206"/>
                    </a:ext>
                  </a:extLst>
                </a:gridCol>
                <a:gridCol w="1448823">
                  <a:extLst>
                    <a:ext uri="{9D8B030D-6E8A-4147-A177-3AD203B41FA5}">
                      <a16:colId xmlns:a16="http://schemas.microsoft.com/office/drawing/2014/main" val="2446278061"/>
                    </a:ext>
                  </a:extLst>
                </a:gridCol>
                <a:gridCol w="792575">
                  <a:extLst>
                    <a:ext uri="{9D8B030D-6E8A-4147-A177-3AD203B41FA5}">
                      <a16:colId xmlns:a16="http://schemas.microsoft.com/office/drawing/2014/main" val="3684307288"/>
                    </a:ext>
                  </a:extLst>
                </a:gridCol>
                <a:gridCol w="1297258">
                  <a:extLst>
                    <a:ext uri="{9D8B030D-6E8A-4147-A177-3AD203B41FA5}">
                      <a16:colId xmlns:a16="http://schemas.microsoft.com/office/drawing/2014/main" val="2253629942"/>
                    </a:ext>
                  </a:extLst>
                </a:gridCol>
                <a:gridCol w="1457091">
                  <a:extLst>
                    <a:ext uri="{9D8B030D-6E8A-4147-A177-3AD203B41FA5}">
                      <a16:colId xmlns:a16="http://schemas.microsoft.com/office/drawing/2014/main" val="1930369862"/>
                    </a:ext>
                  </a:extLst>
                </a:gridCol>
                <a:gridCol w="1137425">
                  <a:extLst>
                    <a:ext uri="{9D8B030D-6E8A-4147-A177-3AD203B41FA5}">
                      <a16:colId xmlns:a16="http://schemas.microsoft.com/office/drawing/2014/main" val="2987116262"/>
                    </a:ext>
                  </a:extLst>
                </a:gridCol>
              </a:tblGrid>
              <a:tr h="8361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Urban Consolidation</a:t>
                      </a:r>
                      <a:endParaRPr lang="en-IN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ULB</a:t>
                      </a:r>
                      <a:endParaRPr lang="en-IN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Issued funds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Funding Expected</a:t>
                      </a:r>
                      <a:endParaRPr lang="en-IN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IN" sz="18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Total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 anchor="ctr"/>
                </a:tc>
                <a:extLst>
                  <a:ext uri="{0D108BD9-81ED-4DB2-BD59-A6C34878D82A}">
                    <a16:rowId xmlns:a16="http://schemas.microsoft.com/office/drawing/2014/main" val="3221723818"/>
                  </a:ext>
                </a:extLst>
              </a:tr>
              <a:tr h="656137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Brihanmumbai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 U. A</a:t>
                      </a:r>
                      <a:endParaRPr lang="en-IN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Mira Bhayander Municipal Corporation</a:t>
                      </a:r>
                      <a:endParaRPr lang="en-IN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20 - 21</a:t>
                      </a:r>
                      <a:endParaRPr lang="en-IN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21 - 22</a:t>
                      </a:r>
                      <a:endParaRPr lang="en-IN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22- 23</a:t>
                      </a:r>
                      <a:endParaRPr lang="en-IN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23-24</a:t>
                      </a:r>
                      <a:endParaRPr lang="en-IN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24 -25</a:t>
                      </a:r>
                      <a:endParaRPr lang="en-IN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25 -26</a:t>
                      </a:r>
                      <a:endParaRPr lang="en-IN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/>
                </a:tc>
                <a:tc rowSpan="3">
                  <a:txBody>
                    <a:bodyPr/>
                    <a:lstStyle/>
                    <a:p>
                      <a:pPr marL="0" marR="0" lv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81.20</a:t>
                      </a:r>
                    </a:p>
                    <a:p>
                      <a:pPr marL="0" marR="0" lv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N" sz="1100" dirty="0">
                          <a:effectLst/>
                          <a:latin typeface="+mn-lt"/>
                        </a:rPr>
                        <a:t> </a:t>
                      </a:r>
                      <a:endParaRPr lang="en-IN" sz="1100" dirty="0"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3583534"/>
                  </a:ext>
                </a:extLst>
              </a:tr>
              <a:tr h="656137"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Brihanmumbai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U. A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Mira </a:t>
                      </a:r>
                      <a:r>
                        <a:rPr lang="en-IN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Bhaindar</a:t>
                      </a: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Municipal Corporation</a:t>
                      </a:r>
                      <a:endParaRPr lang="en-IN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21.63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1.97</a:t>
                      </a:r>
                    </a:p>
                  </a:txBody>
                  <a:tcPr marL="62291" marR="6229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.15</a:t>
                      </a:r>
                    </a:p>
                  </a:txBody>
                  <a:tcPr marL="62291" marR="6229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11.92</a:t>
                      </a:r>
                      <a:endParaRPr lang="en-IN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12.63</a:t>
                      </a:r>
                      <a:endParaRPr lang="en-IN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12.85</a:t>
                      </a:r>
                      <a:endParaRPr lang="en-IN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81.20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N" sz="18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 </a:t>
                      </a:r>
                      <a:endParaRPr lang="en-IN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 anchor="ctr"/>
                </a:tc>
                <a:extLst>
                  <a:ext uri="{0D108BD9-81ED-4DB2-BD59-A6C34878D82A}">
                    <a16:rowId xmlns:a16="http://schemas.microsoft.com/office/drawing/2014/main" val="2114135123"/>
                  </a:ext>
                </a:extLst>
              </a:tr>
              <a:tr h="656137">
                <a:tc vMerge="1"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sz="2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Total Funds received: 42.75 Cr.</a:t>
                      </a:r>
                      <a:endParaRPr lang="en-IN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Total Funds Expected: 37.40 Cr.</a:t>
                      </a:r>
                      <a:endParaRPr lang="en-IN" sz="18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291" marR="62291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IN" sz="1100" dirty="0">
                          <a:effectLst/>
                          <a:latin typeface="+mn-lt"/>
                        </a:rPr>
                        <a:t> </a:t>
                      </a:r>
                      <a:endParaRPr lang="en-IN" sz="1100" dirty="0"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3402766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D901A4B-F4CF-8FDA-0634-D80165A0E8BB}"/>
              </a:ext>
            </a:extLst>
          </p:cNvPr>
          <p:cNvSpPr txBox="1"/>
          <p:nvPr/>
        </p:nvSpPr>
        <p:spPr>
          <a:xfrm>
            <a:off x="9288965" y="2376271"/>
            <a:ext cx="3023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(*Amount in Crores)</a:t>
            </a:r>
            <a:endParaRPr lang="en-IN" sz="1600" b="1" i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719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64EC0-DFEA-216C-8097-8C49282CD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0238" y="1330111"/>
            <a:ext cx="10515600" cy="1325563"/>
          </a:xfrm>
        </p:spPr>
        <p:txBody>
          <a:bodyPr/>
          <a:lstStyle/>
          <a:p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Department-wise Fund Allocation in Percentage</a:t>
            </a:r>
            <a:br>
              <a:rPr lang="en-IN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603B3CA-C8D7-0DE0-62F5-846B725F7A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3722691"/>
              </p:ext>
            </p:extLst>
          </p:nvPr>
        </p:nvGraphicFramePr>
        <p:xfrm>
          <a:off x="-121039" y="1686140"/>
          <a:ext cx="11976877" cy="49265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0851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32BA7-93C7-D0F8-14F5-63B6E63AE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65" y="1315149"/>
            <a:ext cx="11786839" cy="89385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i="0" dirty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cs typeface="Times New Roman" panose="02020603050405020304" pitchFamily="18" charset="0"/>
              </a:rPr>
              <a:t>Department-wise Allocation and Utilization of Committed Funds</a:t>
            </a:r>
            <a:b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IN" sz="3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C9DD3C3-0BD6-F71A-102E-5DE16C67D1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2251304"/>
              </p:ext>
            </p:extLst>
          </p:nvPr>
        </p:nvGraphicFramePr>
        <p:xfrm>
          <a:off x="301085" y="2258837"/>
          <a:ext cx="11231133" cy="42913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033">
                  <a:extLst>
                    <a:ext uri="{9D8B030D-6E8A-4147-A177-3AD203B41FA5}">
                      <a16:colId xmlns:a16="http://schemas.microsoft.com/office/drawing/2014/main" val="3918838174"/>
                    </a:ext>
                  </a:extLst>
                </a:gridCol>
                <a:gridCol w="1571999">
                  <a:extLst>
                    <a:ext uri="{9D8B030D-6E8A-4147-A177-3AD203B41FA5}">
                      <a16:colId xmlns:a16="http://schemas.microsoft.com/office/drawing/2014/main" val="2952627769"/>
                    </a:ext>
                  </a:extLst>
                </a:gridCol>
                <a:gridCol w="1571999">
                  <a:extLst>
                    <a:ext uri="{9D8B030D-6E8A-4147-A177-3AD203B41FA5}">
                      <a16:colId xmlns:a16="http://schemas.microsoft.com/office/drawing/2014/main" val="1545924539"/>
                    </a:ext>
                  </a:extLst>
                </a:gridCol>
                <a:gridCol w="1722545">
                  <a:extLst>
                    <a:ext uri="{9D8B030D-6E8A-4147-A177-3AD203B41FA5}">
                      <a16:colId xmlns:a16="http://schemas.microsoft.com/office/drawing/2014/main" val="3402567800"/>
                    </a:ext>
                  </a:extLst>
                </a:gridCol>
                <a:gridCol w="1497519">
                  <a:extLst>
                    <a:ext uri="{9D8B030D-6E8A-4147-A177-3AD203B41FA5}">
                      <a16:colId xmlns:a16="http://schemas.microsoft.com/office/drawing/2014/main" val="2625068096"/>
                    </a:ext>
                  </a:extLst>
                </a:gridCol>
                <a:gridCol w="1497519">
                  <a:extLst>
                    <a:ext uri="{9D8B030D-6E8A-4147-A177-3AD203B41FA5}">
                      <a16:colId xmlns:a16="http://schemas.microsoft.com/office/drawing/2014/main" val="3081208335"/>
                    </a:ext>
                  </a:extLst>
                </a:gridCol>
                <a:gridCol w="1497519">
                  <a:extLst>
                    <a:ext uri="{9D8B030D-6E8A-4147-A177-3AD203B41FA5}">
                      <a16:colId xmlns:a16="http://schemas.microsoft.com/office/drawing/2014/main" val="3171536986"/>
                    </a:ext>
                  </a:extLst>
                </a:gridCol>
              </a:tblGrid>
              <a:tr h="6818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Department</a:t>
                      </a:r>
                      <a:endParaRPr lang="en-I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Fund Released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Actual Amount to be utilized by depts                     </a:t>
                      </a:r>
                      <a:endParaRPr lang="en-IN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Expenditure till Date 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Expenditure %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Pending Expenditure</a:t>
                      </a:r>
                      <a:endParaRPr lang="en-IN" sz="16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Pending Expenditure %</a:t>
                      </a:r>
                      <a:endParaRPr lang="en-IN" sz="16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4615144"/>
                  </a:ext>
                </a:extLst>
              </a:tr>
              <a:tr h="5867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Environment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</a:rPr>
                        <a:t>5.67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5.65</a:t>
                      </a:r>
                      <a:endParaRPr lang="en-IN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</a:rPr>
                        <a:t>5.50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</a:rPr>
                        <a:t>97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0.17</a:t>
                      </a:r>
                      <a:endParaRPr lang="en-IN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06867549"/>
                  </a:ext>
                </a:extLst>
              </a:tr>
              <a:tr h="5867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SWM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</a:rPr>
                        <a:t>3.75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IN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.73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</a:rPr>
                        <a:t>3.73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</a:rPr>
                        <a:t>99.47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0.02</a:t>
                      </a:r>
                      <a:endParaRPr lang="en-IN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0.53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47734036"/>
                  </a:ext>
                </a:extLst>
              </a:tr>
              <a:tr h="5867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Transport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</a:rPr>
                        <a:t>16.00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16.00</a:t>
                      </a:r>
                      <a:endParaRPr lang="en-IN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</a:rPr>
                        <a:t>10.56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</a:rPr>
                        <a:t>66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5.44</a:t>
                      </a:r>
                      <a:endParaRPr lang="en-IN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71070382"/>
                  </a:ext>
                </a:extLst>
              </a:tr>
              <a:tr h="5867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PWD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</a:rPr>
                        <a:t>9.45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9.45</a:t>
                      </a:r>
                      <a:endParaRPr lang="en-IN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8.20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</a:rPr>
                        <a:t>86.77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IN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.24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28737726"/>
                  </a:ext>
                </a:extLst>
              </a:tr>
              <a:tr h="5867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</a:rPr>
                        <a:t>Garden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+mn-lt"/>
                        </a:rPr>
                        <a:t>7.60</a:t>
                      </a:r>
                      <a:endParaRPr lang="en-IN" sz="1400" dirty="0">
                        <a:effectLst/>
                        <a:latin typeface="+mn-lt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7.60</a:t>
                      </a:r>
                      <a:endParaRPr lang="en-IN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4</a:t>
                      </a:r>
                      <a:r>
                        <a:rPr lang="en-IN" sz="1400" dirty="0">
                          <a:effectLst/>
                          <a:latin typeface="+mn-lt"/>
                        </a:rPr>
                        <a:t>.49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5</a:t>
                      </a:r>
                      <a:r>
                        <a:rPr lang="en-IN" sz="1400" dirty="0">
                          <a:effectLst/>
                          <a:latin typeface="+mn-lt"/>
                          <a:ea typeface="Calibri" panose="020F0502020204030204" pitchFamily="34" charset="0"/>
                          <a:cs typeface="Mangal" panose="02040503050203030202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IN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.14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646209806"/>
                  </a:ext>
                </a:extLst>
              </a:tr>
              <a:tr h="5867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effectLst/>
                        </a:rPr>
                        <a:t>Total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effectLst/>
                        </a:rPr>
                        <a:t>42.47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42.43</a:t>
                      </a:r>
                      <a:endParaRPr lang="en-IN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effectLst/>
                        </a:rPr>
                        <a:t>32.48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b="1" dirty="0">
                          <a:effectLst/>
                        </a:rPr>
                        <a:t>76.47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10.01</a:t>
                      </a:r>
                      <a:endParaRPr lang="en-IN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23.59</a:t>
                      </a:r>
                      <a:endParaRPr lang="en-IN" sz="16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5220297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B8FAB5F-47A1-4468-78F2-98A6070CA2EE}"/>
              </a:ext>
            </a:extLst>
          </p:cNvPr>
          <p:cNvSpPr txBox="1"/>
          <p:nvPr/>
        </p:nvSpPr>
        <p:spPr>
          <a:xfrm>
            <a:off x="6673065" y="6639433"/>
            <a:ext cx="7541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i="1" dirty="0">
                <a:effectLst/>
                <a:ea typeface="Calibri" panose="020F0502020204030204" pitchFamily="34" charset="0"/>
                <a:cs typeface="Mangal" panose="02040503050203030202" pitchFamily="18" charset="0"/>
              </a:rPr>
              <a:t>(*</a:t>
            </a:r>
            <a:r>
              <a:rPr lang="en-US" sz="1400" b="1" i="1" dirty="0">
                <a:effectLst/>
                <a:ea typeface="Calibri" panose="020F0502020204030204" pitchFamily="34" charset="0"/>
                <a:cs typeface="Mangal" panose="02040503050203030202" pitchFamily="18" charset="0"/>
              </a:rPr>
              <a:t>Amount</a:t>
            </a:r>
            <a:r>
              <a:rPr lang="en-US" sz="1400" i="1" dirty="0">
                <a:effectLst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400" b="1" i="1" dirty="0">
                <a:effectLst/>
                <a:ea typeface="Calibri" panose="020F0502020204030204" pitchFamily="34" charset="0"/>
                <a:cs typeface="Mangal" panose="02040503050203030202" pitchFamily="18" charset="0"/>
              </a:rPr>
              <a:t>not distributed to any dept yet – Rs. 28 lacs)</a:t>
            </a:r>
            <a:endParaRPr lang="en-IN" sz="1400" i="1" dirty="0">
              <a:effectLst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75175C-AB70-5701-5373-AE6E2CCCCA44}"/>
              </a:ext>
            </a:extLst>
          </p:cNvPr>
          <p:cNvSpPr txBox="1"/>
          <p:nvPr/>
        </p:nvSpPr>
        <p:spPr>
          <a:xfrm>
            <a:off x="9528717" y="1889505"/>
            <a:ext cx="251831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i="1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(*Amount in Crores)</a:t>
            </a:r>
            <a:endParaRPr lang="en-IN" sz="1600" b="1" i="1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040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7C73893-9045-91FE-428A-A8FF8E3181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7494565"/>
              </p:ext>
            </p:extLst>
          </p:nvPr>
        </p:nvGraphicFramePr>
        <p:xfrm>
          <a:off x="318499" y="1448656"/>
          <a:ext cx="11352944" cy="4715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3565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8BAEE6D-CD2B-6F22-40A5-33D5CA962313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00141095"/>
              </p:ext>
            </p:extLst>
          </p:nvPr>
        </p:nvGraphicFramePr>
        <p:xfrm>
          <a:off x="0" y="1282390"/>
          <a:ext cx="5999356" cy="54147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3D89B600-147F-A765-1651-EA915FD9B9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4390839"/>
              </p:ext>
            </p:extLst>
          </p:nvPr>
        </p:nvGraphicFramePr>
        <p:xfrm>
          <a:off x="5367456" y="1170878"/>
          <a:ext cx="6713032" cy="55262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6272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26E24-5B78-41FB-B01F-14C3BE20F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196287"/>
            <a:ext cx="7886700" cy="60079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Physical and Financial Status</a:t>
            </a: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0896303-671C-4404-8A0D-E12C08A2F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7506910"/>
              </p:ext>
            </p:extLst>
          </p:nvPr>
        </p:nvGraphicFramePr>
        <p:xfrm>
          <a:off x="531090" y="1895707"/>
          <a:ext cx="10898911" cy="4337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935">
                  <a:extLst>
                    <a:ext uri="{9D8B030D-6E8A-4147-A177-3AD203B41FA5}">
                      <a16:colId xmlns:a16="http://schemas.microsoft.com/office/drawing/2014/main" val="4254546491"/>
                    </a:ext>
                  </a:extLst>
                </a:gridCol>
                <a:gridCol w="2816483">
                  <a:extLst>
                    <a:ext uri="{9D8B030D-6E8A-4147-A177-3AD203B41FA5}">
                      <a16:colId xmlns:a16="http://schemas.microsoft.com/office/drawing/2014/main" val="1295569109"/>
                    </a:ext>
                  </a:extLst>
                </a:gridCol>
                <a:gridCol w="1628644">
                  <a:extLst>
                    <a:ext uri="{9D8B030D-6E8A-4147-A177-3AD203B41FA5}">
                      <a16:colId xmlns:a16="http://schemas.microsoft.com/office/drawing/2014/main" val="2009892345"/>
                    </a:ext>
                  </a:extLst>
                </a:gridCol>
                <a:gridCol w="1628644">
                  <a:extLst>
                    <a:ext uri="{9D8B030D-6E8A-4147-A177-3AD203B41FA5}">
                      <a16:colId xmlns:a16="http://schemas.microsoft.com/office/drawing/2014/main" val="3907749035"/>
                    </a:ext>
                  </a:extLst>
                </a:gridCol>
                <a:gridCol w="4275205">
                  <a:extLst>
                    <a:ext uri="{9D8B030D-6E8A-4147-A177-3AD203B41FA5}">
                      <a16:colId xmlns:a16="http://schemas.microsoft.com/office/drawing/2014/main" val="2717627170"/>
                    </a:ext>
                  </a:extLst>
                </a:gridCol>
              </a:tblGrid>
              <a:tr h="537139">
                <a:tc gridSpan="5"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Environment Department: 5.67 Crores</a:t>
                      </a:r>
                      <a:endParaRPr lang="en-IN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29259143"/>
                  </a:ext>
                </a:extLst>
              </a:tr>
              <a:tr h="867685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Sr. no.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Activities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Quantity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Committed Amount (in Cr.)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309418"/>
                  </a:ext>
                </a:extLst>
              </a:tr>
              <a:tr h="52137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Mist Spray Machine (Fixed)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0.80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Completed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487487"/>
                  </a:ext>
                </a:extLst>
              </a:tr>
              <a:tr h="52137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Mist Spray Machine (Trolley)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1.18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Completed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677134"/>
                  </a:ext>
                </a:extLst>
              </a:tr>
              <a:tr h="52137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Mist Spray Machine (Vehicle)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2.54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Completed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406740"/>
                  </a:ext>
                </a:extLst>
              </a:tr>
              <a:tr h="7902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IEC Vehicle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0.98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Completed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877442"/>
                  </a:ext>
                </a:extLst>
              </a:tr>
              <a:tr h="578657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600" dirty="0"/>
                        <a:t>Mission LiFE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0.15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dirty="0"/>
                        <a:t>Ongoing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506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26E24-5B78-41FB-B01F-14C3BE20F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989530"/>
            <a:ext cx="7886700" cy="60079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Physical and Financial Status</a:t>
            </a:r>
            <a:endParaRPr lang="en-IN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0896303-671C-4404-8A0D-E12C08A2FD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385162"/>
              </p:ext>
            </p:extLst>
          </p:nvPr>
        </p:nvGraphicFramePr>
        <p:xfrm>
          <a:off x="615463" y="1590328"/>
          <a:ext cx="10961074" cy="5307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8095">
                  <a:extLst>
                    <a:ext uri="{9D8B030D-6E8A-4147-A177-3AD203B41FA5}">
                      <a16:colId xmlns:a16="http://schemas.microsoft.com/office/drawing/2014/main" val="4254546491"/>
                    </a:ext>
                  </a:extLst>
                </a:gridCol>
                <a:gridCol w="2424245">
                  <a:extLst>
                    <a:ext uri="{9D8B030D-6E8A-4147-A177-3AD203B41FA5}">
                      <a16:colId xmlns:a16="http://schemas.microsoft.com/office/drawing/2014/main" val="1295569109"/>
                    </a:ext>
                  </a:extLst>
                </a:gridCol>
                <a:gridCol w="1332127">
                  <a:extLst>
                    <a:ext uri="{9D8B030D-6E8A-4147-A177-3AD203B41FA5}">
                      <a16:colId xmlns:a16="http://schemas.microsoft.com/office/drawing/2014/main" val="2872526177"/>
                    </a:ext>
                  </a:extLst>
                </a:gridCol>
                <a:gridCol w="1332127">
                  <a:extLst>
                    <a:ext uri="{9D8B030D-6E8A-4147-A177-3AD203B41FA5}">
                      <a16:colId xmlns:a16="http://schemas.microsoft.com/office/drawing/2014/main" val="1834753294"/>
                    </a:ext>
                  </a:extLst>
                </a:gridCol>
                <a:gridCol w="5344480">
                  <a:extLst>
                    <a:ext uri="{9D8B030D-6E8A-4147-A177-3AD203B41FA5}">
                      <a16:colId xmlns:a16="http://schemas.microsoft.com/office/drawing/2014/main" val="4071174352"/>
                    </a:ext>
                  </a:extLst>
                </a:gridCol>
              </a:tblGrid>
              <a:tr h="445868">
                <a:tc gridSpan="5"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tx1"/>
                          </a:solidFill>
                        </a:rPr>
                        <a:t>Garden Department: 7.60 Crores</a:t>
                      </a:r>
                      <a:endParaRPr lang="en-IN" sz="2000" b="1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29259143"/>
                  </a:ext>
                </a:extLst>
              </a:tr>
              <a:tr h="18257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Sr. no.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Activities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Quantity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Committed Amount (in Cr.)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466538"/>
                  </a:ext>
                </a:extLst>
              </a:tr>
              <a:tr h="41970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Horticulture Compost Machine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0.61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Completed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5487487"/>
                  </a:ext>
                </a:extLst>
              </a:tr>
              <a:tr h="327714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Fountains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1.72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Completed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677134"/>
                  </a:ext>
                </a:extLst>
              </a:tr>
              <a:tr h="32771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Ghodbundar road (34 lakhs) and Shivar Garden fountain (44 lakh) works has been cancelled due location issue. </a:t>
                      </a:r>
                      <a:endParaRPr lang="en-IN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009779"/>
                  </a:ext>
                </a:extLst>
              </a:tr>
              <a:tr h="836802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Green Space and Dividers (at various Locations)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1.44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Work completed at reservation no. 314, Hatkesh &amp; Phulpakhru udyan Ghodbundar, Reservation 368 Mahajanwadi, Reservation  220, Tiwari Collage Road Divider, S.K Stone to Mira Road station divider.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406740"/>
                  </a:ext>
                </a:extLst>
              </a:tr>
              <a:tr h="71550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Work ongoing at Jalkumbh parisar, Netaji Subhash Chandra Bose Maidan and Navghar Marathi Shala no. 13 Maidan, Murdha Gaodevi Maidan, Savitribai Phule Garden.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646982"/>
                  </a:ext>
                </a:extLst>
              </a:tr>
              <a:tr h="65542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Green Space and Fountain (at JP infra)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3.44</a:t>
                      </a:r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Ongoing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877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471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4991</TotalTime>
  <Words>961</Words>
  <Application>Microsoft Office PowerPoint</Application>
  <PresentationFormat>Widescreen</PresentationFormat>
  <Paragraphs>296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Mira Bhaynder Municipal Corporation </vt:lpstr>
      <vt:lpstr>Status of fund Utilization under XV-FC Air Quality Improvement Grants</vt:lpstr>
      <vt:lpstr>Urban Consolidation Funds Allocation and Expected Funding for Mira Bhaindar Municipal Corporation  </vt:lpstr>
      <vt:lpstr>Department-wise Fund Allocation in Percentage </vt:lpstr>
      <vt:lpstr>Department-wise Allocation and Utilization of Committed Funds </vt:lpstr>
      <vt:lpstr>PowerPoint Presentation</vt:lpstr>
      <vt:lpstr>PowerPoint Presentation</vt:lpstr>
      <vt:lpstr>Physical and Financial Status</vt:lpstr>
      <vt:lpstr>Physical and Financial Status</vt:lpstr>
      <vt:lpstr>Physical and Financial Status</vt:lpstr>
      <vt:lpstr>Physical and Financial Status</vt:lpstr>
      <vt:lpstr>Physical and Financial Status</vt:lpstr>
      <vt:lpstr>AQI Data</vt:lpstr>
      <vt:lpstr>PowerPoint Presentation</vt:lpstr>
      <vt:lpstr>THANK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NCAP: National Clean Air Programme:  Details</dc:title>
  <dc:creator>Acer</dc:creator>
  <cp:lastModifiedBy>Acer</cp:lastModifiedBy>
  <cp:revision>338</cp:revision>
  <dcterms:created xsi:type="dcterms:W3CDTF">2023-06-24T15:48:29Z</dcterms:created>
  <dcterms:modified xsi:type="dcterms:W3CDTF">2025-01-07T07:31:45Z</dcterms:modified>
</cp:coreProperties>
</file>